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912" r:id="rId2"/>
  </p:sldMasterIdLst>
  <p:notesMasterIdLst>
    <p:notesMasterId r:id="rId46"/>
  </p:notesMasterIdLst>
  <p:sldIdLst>
    <p:sldId id="516" r:id="rId3"/>
    <p:sldId id="505" r:id="rId4"/>
    <p:sldId id="256" r:id="rId5"/>
    <p:sldId id="265" r:id="rId6"/>
    <p:sldId id="503" r:id="rId7"/>
    <p:sldId id="266" r:id="rId8"/>
    <p:sldId id="507" r:id="rId9"/>
    <p:sldId id="508" r:id="rId10"/>
    <p:sldId id="509" r:id="rId11"/>
    <p:sldId id="510" r:id="rId12"/>
    <p:sldId id="506" r:id="rId13"/>
    <p:sldId id="512" r:id="rId14"/>
    <p:sldId id="513" r:id="rId15"/>
    <p:sldId id="514" r:id="rId16"/>
    <p:sldId id="515" r:id="rId17"/>
    <p:sldId id="517" r:id="rId18"/>
    <p:sldId id="504" r:id="rId19"/>
    <p:sldId id="518" r:id="rId20"/>
    <p:sldId id="519" r:id="rId21"/>
    <p:sldId id="538" r:id="rId22"/>
    <p:sldId id="520" r:id="rId23"/>
    <p:sldId id="521" r:id="rId24"/>
    <p:sldId id="522" r:id="rId25"/>
    <p:sldId id="523" r:id="rId26"/>
    <p:sldId id="524" r:id="rId27"/>
    <p:sldId id="525" r:id="rId28"/>
    <p:sldId id="539" r:id="rId29"/>
    <p:sldId id="540" r:id="rId30"/>
    <p:sldId id="526" r:id="rId31"/>
    <p:sldId id="527" r:id="rId32"/>
    <p:sldId id="542" r:id="rId33"/>
    <p:sldId id="541" r:id="rId34"/>
    <p:sldId id="543" r:id="rId35"/>
    <p:sldId id="528" r:id="rId36"/>
    <p:sldId id="529" r:id="rId37"/>
    <p:sldId id="530" r:id="rId38"/>
    <p:sldId id="531" r:id="rId39"/>
    <p:sldId id="532" r:id="rId40"/>
    <p:sldId id="533" r:id="rId41"/>
    <p:sldId id="534" r:id="rId42"/>
    <p:sldId id="544" r:id="rId43"/>
    <p:sldId id="536" r:id="rId44"/>
    <p:sldId id="537"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oug Kim" initials="D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BCFD4"/>
    <a:srgbClr val="FF9900"/>
    <a:srgbClr val="FAFAFA"/>
    <a:srgbClr val="FE5815"/>
    <a:srgbClr val="D35641"/>
    <a:srgbClr val="F2F2F2"/>
    <a:srgbClr val="CCECFF"/>
    <a:srgbClr val="99CCFF"/>
    <a:srgbClr val="0099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5" autoAdjust="0"/>
    <p:restoredTop sz="94343" autoAdjust="0"/>
  </p:normalViewPr>
  <p:slideViewPr>
    <p:cSldViewPr>
      <p:cViewPr varScale="1">
        <p:scale>
          <a:sx n="69" d="100"/>
          <a:sy n="69" d="100"/>
        </p:scale>
        <p:origin x="1314" y="66"/>
      </p:cViewPr>
      <p:guideLst>
        <p:guide orient="horz" pos="2160"/>
        <p:guide pos="2880"/>
      </p:guideLst>
    </p:cSldViewPr>
  </p:slideViewPr>
  <p:outlineViewPr>
    <p:cViewPr>
      <p:scale>
        <a:sx n="33" d="100"/>
        <a:sy n="33" d="100"/>
      </p:scale>
      <p:origin x="0" y="-22032"/>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5" d="100"/>
          <a:sy n="55" d="100"/>
        </p:scale>
        <p:origin x="-169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DF8AD2-EB53-48AB-A5A7-109F783CF5C6}" type="datetimeFigureOut">
              <a:rPr lang="en-US" smtClean="0"/>
              <a:t>10/22/2016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A81E2E-D922-44F1-85C5-24BEA430009F}" type="slidenum">
              <a:rPr lang="en-US" smtClean="0"/>
              <a:t>‹#›</a:t>
            </a:fld>
            <a:endParaRPr lang="en-US"/>
          </a:p>
        </p:txBody>
      </p:sp>
    </p:spTree>
    <p:extLst>
      <p:ext uri="{BB962C8B-B14F-4D97-AF65-F5344CB8AC3E}">
        <p14:creationId xmlns:p14="http://schemas.microsoft.com/office/powerpoint/2010/main" val="1937566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A81E2E-D922-44F1-85C5-24BEA430009F}" type="slidenum">
              <a:rPr lang="en-US" smtClean="0"/>
              <a:t>3</a:t>
            </a:fld>
            <a:endParaRPr lang="en-US"/>
          </a:p>
        </p:txBody>
      </p:sp>
    </p:spTree>
    <p:extLst>
      <p:ext uri="{BB962C8B-B14F-4D97-AF65-F5344CB8AC3E}">
        <p14:creationId xmlns:p14="http://schemas.microsoft.com/office/powerpoint/2010/main" val="1307462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Labels</a:t>
            </a:r>
            <a:endParaRPr lang="en-US" dirty="0"/>
          </a:p>
        </p:txBody>
      </p:sp>
      <p:sp>
        <p:nvSpPr>
          <p:cNvPr id="4" name="Slide Number Placeholder 3"/>
          <p:cNvSpPr>
            <a:spLocks noGrp="1"/>
          </p:cNvSpPr>
          <p:nvPr>
            <p:ph type="sldNum" sz="quarter" idx="10"/>
          </p:nvPr>
        </p:nvSpPr>
        <p:spPr/>
        <p:txBody>
          <a:bodyPr/>
          <a:lstStyle/>
          <a:p>
            <a:fld id="{44A81E2E-D922-44F1-85C5-24BEA430009F}" type="slidenum">
              <a:rPr lang="en-US" smtClean="0"/>
              <a:t>6</a:t>
            </a:fld>
            <a:endParaRPr lang="en-US"/>
          </a:p>
        </p:txBody>
      </p:sp>
    </p:spTree>
    <p:extLst>
      <p:ext uri="{BB962C8B-B14F-4D97-AF65-F5344CB8AC3E}">
        <p14:creationId xmlns:p14="http://schemas.microsoft.com/office/powerpoint/2010/main" val="29182950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124"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9143999" cy="3383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1828800"/>
            <a:ext cx="7772400" cy="1143000"/>
          </a:xfrm>
        </p:spPr>
        <p:txBody>
          <a:bodyPr anchor="ctr">
            <a:noAutofit/>
          </a:bodyPr>
          <a:lstStyle>
            <a:lvl1pPr>
              <a:lnSpc>
                <a:spcPct val="100000"/>
              </a:lnSpc>
              <a:defRPr sz="3600" spc="-80" baseline="0">
                <a:solidFill>
                  <a:schemeClr val="tx1">
                    <a:lumMod val="65000"/>
                    <a:lumOff val="35000"/>
                  </a:schemeClr>
                </a:solidFill>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2971800"/>
            <a:ext cx="7772400" cy="914400"/>
          </a:xfrm>
        </p:spPr>
        <p:txBody>
          <a:bodyPr/>
          <a:lstStyle>
            <a:lvl1pPr marL="0" indent="0" algn="l">
              <a:buNone/>
              <a:defRPr b="0" cap="all" spc="120" baseline="0">
                <a:solidFill>
                  <a:srgbClr val="FE5815"/>
                </a:solidFill>
                <a:latin typeface="Segoe"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dirty="0">
              <a:solidFill>
                <a:schemeClr val="bg1">
                  <a:lumMod val="65000"/>
                </a:schemeClr>
              </a:solidFill>
            </a:endParaRPr>
          </a:p>
        </p:txBody>
      </p:sp>
      <p:sp>
        <p:nvSpPr>
          <p:cNvPr id="5" name="Footer Placeholder 4"/>
          <p:cNvSpPr>
            <a:spLocks noGrp="1"/>
          </p:cNvSpPr>
          <p:nvPr>
            <p:ph type="ftr" sz="quarter" idx="11"/>
          </p:nvPr>
        </p:nvSpPr>
        <p:spPr/>
        <p:txBody>
          <a:bodyPr/>
          <a:lstStyle/>
          <a:p>
            <a:endParaRPr lang="en-US" dirty="0"/>
          </a:p>
        </p:txBody>
      </p:sp>
      <p:grpSp>
        <p:nvGrpSpPr>
          <p:cNvPr id="7" name="Group 6"/>
          <p:cNvGrpSpPr/>
          <p:nvPr userDrawn="1"/>
        </p:nvGrpSpPr>
        <p:grpSpPr>
          <a:xfrm>
            <a:off x="8558760" y="6324600"/>
            <a:ext cx="356640" cy="356640"/>
            <a:chOff x="8136431" y="5022563"/>
            <a:chExt cx="356640" cy="356640"/>
          </a:xfrm>
        </p:grpSpPr>
        <p:sp>
          <p:nvSpPr>
            <p:cNvPr id="8" name="Oval 7">
              <a:hlinkClick r:id="" action="ppaction://hlinkshowjump?jump=nextslide"/>
            </p:cNvPr>
            <p:cNvSpPr>
              <a:spLocks noChangeAspect="1"/>
            </p:cNvSpPr>
            <p:nvPr/>
          </p:nvSpPr>
          <p:spPr>
            <a:xfrm>
              <a:off x="8136431"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9" name="Isosceles Triangle 8">
              <a:hlinkClick r:id="" action="ppaction://hlinkshowjump?jump=nextslide"/>
            </p:cNvPr>
            <p:cNvSpPr>
              <a:spLocks noChangeAspect="1"/>
            </p:cNvSpPr>
            <p:nvPr/>
          </p:nvSpPr>
          <p:spPr>
            <a:xfrm rot="5400000" flipH="1">
              <a:off x="825237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3383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endParaRPr lang="en-US" dirty="0">
              <a:solidFill>
                <a:schemeClr val="bg1">
                  <a:lumMod val="65000"/>
                </a:schemeClr>
              </a:solidFill>
            </a:endParaRPr>
          </a:p>
        </p:txBody>
      </p:sp>
      <p:sp>
        <p:nvSpPr>
          <p:cNvPr id="5" name="Footer Placeholder 4"/>
          <p:cNvSpPr>
            <a:spLocks noGrp="1"/>
          </p:cNvSpPr>
          <p:nvPr>
            <p:ph type="ftr" sz="quarter" idx="11"/>
          </p:nvPr>
        </p:nvSpPr>
        <p:spPr/>
        <p:txBody>
          <a:bodyPr/>
          <a:lstStyle/>
          <a:p>
            <a:endParaRPr lang="en-US" dirty="0"/>
          </a:p>
        </p:txBody>
      </p:sp>
      <p:sp>
        <p:nvSpPr>
          <p:cNvPr id="11" name="Title 1"/>
          <p:cNvSpPr>
            <a:spLocks noGrp="1"/>
          </p:cNvSpPr>
          <p:nvPr>
            <p:ph type="ctrTitle"/>
          </p:nvPr>
        </p:nvSpPr>
        <p:spPr>
          <a:xfrm>
            <a:off x="457200" y="1828800"/>
            <a:ext cx="7772400" cy="1143000"/>
          </a:xfrm>
        </p:spPr>
        <p:txBody>
          <a:bodyPr anchor="ctr">
            <a:noAutofit/>
          </a:bodyPr>
          <a:lstStyle>
            <a:lvl1pPr>
              <a:lnSpc>
                <a:spcPct val="100000"/>
              </a:lnSpc>
              <a:defRPr sz="3600" spc="-80" baseline="0">
                <a:solidFill>
                  <a:schemeClr val="tx1">
                    <a:lumMod val="65000"/>
                    <a:lumOff val="35000"/>
                  </a:schemeClr>
                </a:solidFill>
                <a:latin typeface="Segoe" pitchFamily="34" charset="0"/>
              </a:defRPr>
            </a:lvl1pPr>
          </a:lstStyle>
          <a:p>
            <a:r>
              <a:rPr lang="en-US" smtClean="0"/>
              <a:t>Click to edit Master title style</a:t>
            </a:r>
            <a:endParaRPr lang="en-US" dirty="0"/>
          </a:p>
        </p:txBody>
      </p:sp>
      <p:sp>
        <p:nvSpPr>
          <p:cNvPr id="12" name="Subtitle 2"/>
          <p:cNvSpPr>
            <a:spLocks noGrp="1"/>
          </p:cNvSpPr>
          <p:nvPr>
            <p:ph type="subTitle" idx="1"/>
          </p:nvPr>
        </p:nvSpPr>
        <p:spPr>
          <a:xfrm>
            <a:off x="457200" y="2971800"/>
            <a:ext cx="7772400" cy="914400"/>
          </a:xfrm>
        </p:spPr>
        <p:txBody>
          <a:bodyPr/>
          <a:lstStyle>
            <a:lvl1pPr marL="0" indent="0" algn="l">
              <a:buNone/>
              <a:defRPr b="0" cap="all" spc="120" baseline="0">
                <a:solidFill>
                  <a:srgbClr val="FE5815"/>
                </a:solidFill>
                <a:latin typeface="Segoe"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64542369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10800000" flipH="1">
            <a:off x="4699000" y="1"/>
            <a:ext cx="444500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endParaRPr lang="en-US" dirty="0">
              <a:solidFill>
                <a:schemeClr val="bg1">
                  <a:lumMod val="65000"/>
                </a:schemeClr>
              </a:solidFill>
            </a:endParaRPr>
          </a:p>
        </p:txBody>
      </p:sp>
      <p:sp>
        <p:nvSpPr>
          <p:cNvPr id="4" name="Footer Placeholder 3"/>
          <p:cNvSpPr>
            <a:spLocks noGrp="1"/>
          </p:cNvSpPr>
          <p:nvPr>
            <p:ph type="ftr" sz="quarter" idx="11"/>
          </p:nvPr>
        </p:nvSpPr>
        <p:spPr/>
        <p:txBody>
          <a:bodyPr/>
          <a:lstStyle/>
          <a:p>
            <a:endParaRPr lang="en-US" dirty="0"/>
          </a:p>
        </p:txBody>
      </p:sp>
      <p:sp>
        <p:nvSpPr>
          <p:cNvPr id="8" name="Title 1"/>
          <p:cNvSpPr>
            <a:spLocks noGrp="1"/>
          </p:cNvSpPr>
          <p:nvPr>
            <p:ph type="title"/>
          </p:nvPr>
        </p:nvSpPr>
        <p:spPr>
          <a:xfrm>
            <a:off x="685800" y="304800"/>
            <a:ext cx="7620000" cy="838200"/>
          </a:xfrm>
        </p:spPr>
        <p:txBody>
          <a:bodyPr/>
          <a:lstStyle/>
          <a:p>
            <a:r>
              <a:rPr lang="en-US" smtClean="0"/>
              <a:t>Click to edit Master title style</a:t>
            </a:r>
            <a:endParaRPr lang="en-US" dirty="0"/>
          </a:p>
        </p:txBody>
      </p:sp>
      <p:sp>
        <p:nvSpPr>
          <p:cNvPr id="9" name="Content Placeholder 2"/>
          <p:cNvSpPr>
            <a:spLocks noGrp="1"/>
          </p:cNvSpPr>
          <p:nvPr>
            <p:ph idx="1"/>
          </p:nvPr>
        </p:nvSpPr>
        <p:spPr>
          <a:xfrm>
            <a:off x="685800" y="1600200"/>
            <a:ext cx="7620000" cy="4373563"/>
          </a:xfrm>
        </p:spPr>
        <p:txBody>
          <a:bodyPr/>
          <a:lstStyle>
            <a:lvl1pPr>
              <a:defRPr sz="2200">
                <a:latin typeface="Segoe"/>
              </a:defRPr>
            </a:lvl1pPr>
            <a:lvl2pPr>
              <a:defRPr>
                <a:latin typeface="Segoe"/>
              </a:defRPr>
            </a:lvl2pPr>
            <a:lvl3pPr>
              <a:defRPr>
                <a:latin typeface="Segoe"/>
              </a:defRPr>
            </a:lvl3pPr>
            <a:lvl4pPr>
              <a:defRPr>
                <a:latin typeface="Segoe"/>
              </a:defRPr>
            </a:lvl4pPr>
            <a:lvl5pPr>
              <a:defRPr>
                <a:latin typeface="Sego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7" name="Group 6"/>
          <p:cNvGrpSpPr/>
          <p:nvPr userDrawn="1"/>
        </p:nvGrpSpPr>
        <p:grpSpPr>
          <a:xfrm>
            <a:off x="7274499" y="6324600"/>
            <a:ext cx="356640" cy="356640"/>
            <a:chOff x="6852170" y="5022563"/>
            <a:chExt cx="356640" cy="356640"/>
          </a:xfrm>
        </p:grpSpPr>
        <p:sp>
          <p:nvSpPr>
            <p:cNvPr id="10" name="Oval 9">
              <a:hlinkClick r:id="" action="ppaction://hlinkshowjump?jump=firstslide"/>
            </p:cNvPr>
            <p:cNvSpPr>
              <a:spLocks noChangeAspect="1"/>
            </p:cNvSpPr>
            <p:nvPr/>
          </p:nvSpPr>
          <p:spPr>
            <a:xfrm>
              <a:off x="6852170"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grpSp>
          <p:nvGrpSpPr>
            <p:cNvPr id="11" name="Group 10"/>
            <p:cNvGrpSpPr/>
            <p:nvPr/>
          </p:nvGrpSpPr>
          <p:grpSpPr>
            <a:xfrm>
              <a:off x="6920649" y="5087260"/>
              <a:ext cx="240202" cy="214123"/>
              <a:chOff x="7066773" y="5942997"/>
              <a:chExt cx="240202" cy="214123"/>
            </a:xfrm>
          </p:grpSpPr>
          <p:sp>
            <p:nvSpPr>
              <p:cNvPr id="12" name="Rectangle 11"/>
              <p:cNvSpPr/>
              <p:nvPr/>
            </p:nvSpPr>
            <p:spPr>
              <a:xfrm>
                <a:off x="7203307"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hlinkClick r:id="" action="ppaction://hlinkshowjump?jump=firstslide"/>
              </p:cNvPr>
              <p:cNvSpPr/>
              <p:nvPr/>
            </p:nvSpPr>
            <p:spPr>
              <a:xfrm>
                <a:off x="7100694"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hlinkClick r:id="" action="ppaction://hlinkshowjump?jump=firstslide"/>
              </p:cNvPr>
              <p:cNvSpPr/>
              <p:nvPr/>
            </p:nvSpPr>
            <p:spPr>
              <a:xfrm>
                <a:off x="7066773" y="5942997"/>
                <a:ext cx="240202" cy="112122"/>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 name="Group 14"/>
          <p:cNvGrpSpPr/>
          <p:nvPr userDrawn="1"/>
        </p:nvGrpSpPr>
        <p:grpSpPr>
          <a:xfrm>
            <a:off x="8558760" y="6325524"/>
            <a:ext cx="356640" cy="356640"/>
            <a:chOff x="8136431" y="5022563"/>
            <a:chExt cx="356640" cy="356640"/>
          </a:xfrm>
        </p:grpSpPr>
        <p:sp>
          <p:nvSpPr>
            <p:cNvPr id="16" name="Oval 15">
              <a:hlinkClick r:id="" action="ppaction://hlinkshowjump?jump=nextslide"/>
            </p:cNvPr>
            <p:cNvSpPr>
              <a:spLocks noChangeAspect="1"/>
            </p:cNvSpPr>
            <p:nvPr/>
          </p:nvSpPr>
          <p:spPr>
            <a:xfrm>
              <a:off x="8136431"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17" name="Isosceles Triangle 16">
              <a:hlinkClick r:id="" action="ppaction://hlinkshowjump?jump=nextslide"/>
            </p:cNvPr>
            <p:cNvSpPr>
              <a:spLocks noChangeAspect="1"/>
            </p:cNvSpPr>
            <p:nvPr/>
          </p:nvSpPr>
          <p:spPr>
            <a:xfrm rot="5400000" flipH="1">
              <a:off x="825237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userDrawn="1"/>
        </p:nvGrpSpPr>
        <p:grpSpPr>
          <a:xfrm>
            <a:off x="7274499" y="6324600"/>
            <a:ext cx="356640" cy="356640"/>
            <a:chOff x="6852170" y="5022563"/>
            <a:chExt cx="356640" cy="356640"/>
          </a:xfrm>
        </p:grpSpPr>
        <p:sp>
          <p:nvSpPr>
            <p:cNvPr id="19" name="Oval 18">
              <a:hlinkClick r:id="" action="ppaction://hlinkshowjump?jump=firstslide"/>
            </p:cNvPr>
            <p:cNvSpPr>
              <a:spLocks noChangeAspect="1"/>
            </p:cNvSpPr>
            <p:nvPr/>
          </p:nvSpPr>
          <p:spPr>
            <a:xfrm>
              <a:off x="6852170"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grpSp>
          <p:nvGrpSpPr>
            <p:cNvPr id="20" name="Group 19"/>
            <p:cNvGrpSpPr/>
            <p:nvPr/>
          </p:nvGrpSpPr>
          <p:grpSpPr>
            <a:xfrm>
              <a:off x="6920649" y="5087260"/>
              <a:ext cx="240202" cy="214123"/>
              <a:chOff x="7066773" y="5942997"/>
              <a:chExt cx="240202" cy="214123"/>
            </a:xfrm>
          </p:grpSpPr>
          <p:sp>
            <p:nvSpPr>
              <p:cNvPr id="21" name="Rectangle 20"/>
              <p:cNvSpPr/>
              <p:nvPr/>
            </p:nvSpPr>
            <p:spPr>
              <a:xfrm>
                <a:off x="7203307"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hlinkClick r:id="" action="ppaction://hlinkshowjump?jump=firstslide"/>
              </p:cNvPr>
              <p:cNvSpPr/>
              <p:nvPr/>
            </p:nvSpPr>
            <p:spPr>
              <a:xfrm>
                <a:off x="7100694"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hlinkClick r:id="rId3" action="ppaction://hlinksldjump"/>
              </p:cNvPr>
              <p:cNvSpPr/>
              <p:nvPr/>
            </p:nvSpPr>
            <p:spPr>
              <a:xfrm>
                <a:off x="7066773" y="5942997"/>
                <a:ext cx="240202" cy="112122"/>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4" name="Straight Connector 23"/>
          <p:cNvCxnSpPr/>
          <p:nvPr userDrawn="1"/>
        </p:nvCxnSpPr>
        <p:spPr>
          <a:xfrm>
            <a:off x="7813729" y="6325524"/>
            <a:ext cx="0" cy="3566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280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10800000" flipH="1">
            <a:off x="4699000" y="0"/>
            <a:ext cx="444500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endParaRPr lang="en-US" dirty="0">
              <a:solidFill>
                <a:schemeClr val="bg1">
                  <a:lumMod val="65000"/>
                </a:schemeClr>
              </a:solidFill>
            </a:endParaRPr>
          </a:p>
        </p:txBody>
      </p:sp>
      <p:sp>
        <p:nvSpPr>
          <p:cNvPr id="4" name="Footer Placeholder 3"/>
          <p:cNvSpPr>
            <a:spLocks noGrp="1"/>
          </p:cNvSpPr>
          <p:nvPr>
            <p:ph type="ftr" sz="quarter" idx="11"/>
          </p:nvPr>
        </p:nvSpPr>
        <p:spPr/>
        <p:txBody>
          <a:bodyPr/>
          <a:lstStyle/>
          <a:p>
            <a:endParaRPr lang="en-US" dirty="0"/>
          </a:p>
        </p:txBody>
      </p:sp>
      <p:sp>
        <p:nvSpPr>
          <p:cNvPr id="8" name="Title 1"/>
          <p:cNvSpPr>
            <a:spLocks noGrp="1"/>
          </p:cNvSpPr>
          <p:nvPr>
            <p:ph type="title"/>
          </p:nvPr>
        </p:nvSpPr>
        <p:spPr>
          <a:xfrm>
            <a:off x="685800" y="0"/>
            <a:ext cx="7620000" cy="1143000"/>
          </a:xfrm>
        </p:spPr>
        <p:txBody>
          <a:bodyPr/>
          <a:lstStyle/>
          <a:p>
            <a:r>
              <a:rPr lang="en-US" smtClean="0"/>
              <a:t>Click to edit Master title style</a:t>
            </a:r>
            <a:endParaRPr lang="en-US" dirty="0"/>
          </a:p>
        </p:txBody>
      </p:sp>
      <p:sp>
        <p:nvSpPr>
          <p:cNvPr id="9" name="Content Placeholder 2"/>
          <p:cNvSpPr>
            <a:spLocks noGrp="1"/>
          </p:cNvSpPr>
          <p:nvPr>
            <p:ph idx="1"/>
          </p:nvPr>
        </p:nvSpPr>
        <p:spPr>
          <a:xfrm>
            <a:off x="685800" y="1524000"/>
            <a:ext cx="7620000" cy="4373563"/>
          </a:xfrm>
        </p:spPr>
        <p:txBody>
          <a:bodyPr/>
          <a:lstStyle>
            <a:lvl1pPr>
              <a:defRPr sz="2200">
                <a:latin typeface="Segoe"/>
              </a:defRPr>
            </a:lvl1pPr>
            <a:lvl2pPr>
              <a:defRPr>
                <a:latin typeface="Segoe"/>
              </a:defRPr>
            </a:lvl2pPr>
            <a:lvl3pPr>
              <a:defRPr>
                <a:latin typeface="Segoe"/>
              </a:defRPr>
            </a:lvl3pPr>
            <a:lvl4pPr>
              <a:defRPr>
                <a:latin typeface="Segoe"/>
              </a:defRPr>
            </a:lvl4pPr>
            <a:lvl5pPr>
              <a:defRPr>
                <a:latin typeface="Sego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6596699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685800" y="304800"/>
            <a:ext cx="7620000" cy="838200"/>
          </a:xfrm>
        </p:spPr>
        <p:txBody>
          <a:bodyPr/>
          <a:lstStyle/>
          <a:p>
            <a:r>
              <a:rPr lang="en-US" smtClean="0"/>
              <a:t>Click to edit Master title style</a:t>
            </a:r>
            <a:endParaRPr lang="en-US" dirty="0"/>
          </a:p>
        </p:txBody>
      </p:sp>
      <p:pic>
        <p:nvPicPr>
          <p:cNvPr id="9"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309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2"/>
          <p:cNvSpPr>
            <a:spLocks noGrp="1"/>
          </p:cNvSpPr>
          <p:nvPr>
            <p:ph idx="1"/>
          </p:nvPr>
        </p:nvSpPr>
        <p:spPr>
          <a:xfrm>
            <a:off x="685800" y="1600200"/>
            <a:ext cx="7620000" cy="4373563"/>
          </a:xfrm>
        </p:spPr>
        <p:txBody>
          <a:bodyPr/>
          <a:lstStyle>
            <a:lvl1pPr>
              <a:defRPr sz="2200">
                <a:latin typeface="Segoe UI Light" pitchFamily="34" charset="0"/>
              </a:defRPr>
            </a:lvl1pPr>
            <a:lvl2pPr>
              <a:defRPr>
                <a:latin typeface="Segoe UI Light" pitchFamily="34" charset="0"/>
              </a:defRPr>
            </a:lvl2pPr>
            <a:lvl3pPr>
              <a:defRPr>
                <a:latin typeface="Segoe UI Light" pitchFamily="34" charset="0"/>
              </a:defRPr>
            </a:lvl3pPr>
            <a:lvl4pPr>
              <a:defRPr>
                <a:latin typeface="Segoe UI Light" pitchFamily="34" charset="0"/>
              </a:defRPr>
            </a:lvl4pPr>
            <a:lvl5pPr>
              <a:defRPr>
                <a:latin typeface="Segoe UI Light"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p:cNvGrpSpPr/>
          <p:nvPr userDrawn="1"/>
        </p:nvGrpSpPr>
        <p:grpSpPr>
          <a:xfrm>
            <a:off x="8558760" y="6325524"/>
            <a:ext cx="356640" cy="356640"/>
            <a:chOff x="8136431" y="5022563"/>
            <a:chExt cx="356640" cy="356640"/>
          </a:xfrm>
        </p:grpSpPr>
        <p:sp>
          <p:nvSpPr>
            <p:cNvPr id="6" name="Oval 5">
              <a:hlinkClick r:id="" action="ppaction://hlinkshowjump?jump=nextslide"/>
            </p:cNvPr>
            <p:cNvSpPr>
              <a:spLocks noChangeAspect="1"/>
            </p:cNvSpPr>
            <p:nvPr/>
          </p:nvSpPr>
          <p:spPr>
            <a:xfrm>
              <a:off x="8136431"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8" name="Isosceles Triangle 7">
              <a:hlinkClick r:id="" action="ppaction://hlinkshowjump?jump=nextslide"/>
            </p:cNvPr>
            <p:cNvSpPr>
              <a:spLocks noChangeAspect="1"/>
            </p:cNvSpPr>
            <p:nvPr/>
          </p:nvSpPr>
          <p:spPr>
            <a:xfrm rot="5400000" flipH="1">
              <a:off x="825237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userDrawn="1"/>
        </p:nvGrpSpPr>
        <p:grpSpPr>
          <a:xfrm>
            <a:off x="7274499" y="6324600"/>
            <a:ext cx="356640" cy="356640"/>
            <a:chOff x="6852170" y="5022563"/>
            <a:chExt cx="356640" cy="356640"/>
          </a:xfrm>
        </p:grpSpPr>
        <p:sp>
          <p:nvSpPr>
            <p:cNvPr id="14" name="Oval 13">
              <a:hlinkClick r:id="" action="ppaction://hlinkshowjump?jump=firstslide"/>
            </p:cNvPr>
            <p:cNvSpPr>
              <a:spLocks noChangeAspect="1"/>
            </p:cNvSpPr>
            <p:nvPr/>
          </p:nvSpPr>
          <p:spPr>
            <a:xfrm>
              <a:off x="6852170"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grpSp>
          <p:nvGrpSpPr>
            <p:cNvPr id="15" name="Group 14"/>
            <p:cNvGrpSpPr/>
            <p:nvPr/>
          </p:nvGrpSpPr>
          <p:grpSpPr>
            <a:xfrm>
              <a:off x="6920649" y="5087260"/>
              <a:ext cx="240202" cy="214123"/>
              <a:chOff x="7066773" y="5942997"/>
              <a:chExt cx="240202" cy="214123"/>
            </a:xfrm>
          </p:grpSpPr>
          <p:sp>
            <p:nvSpPr>
              <p:cNvPr id="16" name="Rectangle 15"/>
              <p:cNvSpPr/>
              <p:nvPr/>
            </p:nvSpPr>
            <p:spPr>
              <a:xfrm>
                <a:off x="7203307"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hlinkClick r:id="" action="ppaction://hlinkshowjump?jump=firstslide"/>
              </p:cNvPr>
              <p:cNvSpPr/>
              <p:nvPr/>
            </p:nvSpPr>
            <p:spPr>
              <a:xfrm>
                <a:off x="7100694"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hlinkClick r:id="rId3" action="ppaction://hlinksldjump"/>
              </p:cNvPr>
              <p:cNvSpPr/>
              <p:nvPr/>
            </p:nvSpPr>
            <p:spPr>
              <a:xfrm>
                <a:off x="7066773" y="5942997"/>
                <a:ext cx="240202" cy="112122"/>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9" name="Straight Connector 18"/>
          <p:cNvCxnSpPr/>
          <p:nvPr userDrawn="1"/>
        </p:nvCxnSpPr>
        <p:spPr>
          <a:xfrm>
            <a:off x="7813729" y="6325524"/>
            <a:ext cx="0" cy="3566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userDrawn="1"/>
        </p:nvGrpSpPr>
        <p:grpSpPr>
          <a:xfrm>
            <a:off x="8005715" y="6324600"/>
            <a:ext cx="356640" cy="356640"/>
            <a:chOff x="7583386" y="5022563"/>
            <a:chExt cx="356640" cy="356640"/>
          </a:xfrm>
        </p:grpSpPr>
        <p:sp>
          <p:nvSpPr>
            <p:cNvPr id="21" name="Oval 20">
              <a:hlinkClick r:id="" action="ppaction://hlinkshowjump?jump=previousslide"/>
            </p:cNvPr>
            <p:cNvSpPr>
              <a:spLocks noChangeAspect="1"/>
            </p:cNvSpPr>
            <p:nvPr/>
          </p:nvSpPr>
          <p:spPr>
            <a:xfrm>
              <a:off x="7583386"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22" name="Isosceles Triangle 21">
              <a:hlinkClick r:id="" action="ppaction://hlinkshowjump?jump=previousslide"/>
            </p:cNvPr>
            <p:cNvSpPr>
              <a:spLocks noChangeAspect="1"/>
            </p:cNvSpPr>
            <p:nvPr/>
          </p:nvSpPr>
          <p:spPr>
            <a:xfrm rot="16200000">
              <a:off x="764963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620000" cy="8382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668977" y="1600200"/>
            <a:ext cx="7620000" cy="4373563"/>
          </a:xfrm>
        </p:spPr>
        <p:txBody>
          <a:bodyPr/>
          <a:lstStyle>
            <a:lvl1pPr>
              <a:defRPr sz="2200">
                <a:latin typeface="Segoe UI Light" pitchFamily="34" charset="0"/>
              </a:defRPr>
            </a:lvl1pPr>
            <a:lvl2pPr>
              <a:defRPr>
                <a:latin typeface="Segoe UI Light" pitchFamily="34" charset="0"/>
              </a:defRPr>
            </a:lvl2pPr>
            <a:lvl3pPr>
              <a:defRPr>
                <a:latin typeface="Segoe UI Light" pitchFamily="34" charset="0"/>
              </a:defRPr>
            </a:lvl3pPr>
            <a:lvl4pPr>
              <a:defRPr>
                <a:latin typeface="Segoe UI Light" pitchFamily="34" charset="0"/>
              </a:defRPr>
            </a:lvl4pPr>
            <a:lvl5pPr>
              <a:defRPr>
                <a:latin typeface="Segoe UI Light"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309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 name="Group 20"/>
          <p:cNvGrpSpPr/>
          <p:nvPr userDrawn="1"/>
        </p:nvGrpSpPr>
        <p:grpSpPr>
          <a:xfrm>
            <a:off x="8558760" y="6324600"/>
            <a:ext cx="356640" cy="356640"/>
            <a:chOff x="8136431" y="5022563"/>
            <a:chExt cx="356640" cy="356640"/>
          </a:xfrm>
        </p:grpSpPr>
        <p:sp>
          <p:nvSpPr>
            <p:cNvPr id="22" name="Oval 21">
              <a:hlinkClick r:id="" action="ppaction://hlinkshowjump?jump=nextslide"/>
            </p:cNvPr>
            <p:cNvSpPr>
              <a:spLocks noChangeAspect="1"/>
            </p:cNvSpPr>
            <p:nvPr/>
          </p:nvSpPr>
          <p:spPr>
            <a:xfrm>
              <a:off x="8136431"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23" name="Isosceles Triangle 22">
              <a:hlinkClick r:id="" action="ppaction://hlinkshowjump?jump=nextslide"/>
            </p:cNvPr>
            <p:cNvSpPr>
              <a:spLocks noChangeAspect="1"/>
            </p:cNvSpPr>
            <p:nvPr/>
          </p:nvSpPr>
          <p:spPr>
            <a:xfrm rot="5400000" flipH="1">
              <a:off x="825237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userDrawn="1"/>
        </p:nvGrpSpPr>
        <p:grpSpPr>
          <a:xfrm>
            <a:off x="8005715" y="6324600"/>
            <a:ext cx="356640" cy="356640"/>
            <a:chOff x="7583386" y="5022563"/>
            <a:chExt cx="356640" cy="356640"/>
          </a:xfrm>
        </p:grpSpPr>
        <p:sp>
          <p:nvSpPr>
            <p:cNvPr id="25" name="Oval 24">
              <a:hlinkClick r:id="" action="ppaction://hlinkshowjump?jump=previousslide"/>
            </p:cNvPr>
            <p:cNvSpPr>
              <a:spLocks noChangeAspect="1"/>
            </p:cNvSpPr>
            <p:nvPr/>
          </p:nvSpPr>
          <p:spPr>
            <a:xfrm>
              <a:off x="7583386"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26" name="Isosceles Triangle 25">
              <a:hlinkClick r:id="" action="ppaction://hlinkshowjump?jump=previousslide"/>
            </p:cNvPr>
            <p:cNvSpPr>
              <a:spLocks noChangeAspect="1"/>
            </p:cNvSpPr>
            <p:nvPr/>
          </p:nvSpPr>
          <p:spPr>
            <a:xfrm rot="16200000">
              <a:off x="764963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userDrawn="1"/>
        </p:nvGrpSpPr>
        <p:grpSpPr>
          <a:xfrm>
            <a:off x="7274499" y="6324600"/>
            <a:ext cx="356640" cy="356640"/>
            <a:chOff x="6852170" y="5022563"/>
            <a:chExt cx="356640" cy="356640"/>
          </a:xfrm>
        </p:grpSpPr>
        <p:sp>
          <p:nvSpPr>
            <p:cNvPr id="28" name="Oval 27">
              <a:hlinkClick r:id="" action="ppaction://hlinkshowjump?jump=firstslide"/>
            </p:cNvPr>
            <p:cNvSpPr>
              <a:spLocks noChangeAspect="1"/>
            </p:cNvSpPr>
            <p:nvPr/>
          </p:nvSpPr>
          <p:spPr>
            <a:xfrm>
              <a:off x="6852170"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grpSp>
          <p:nvGrpSpPr>
            <p:cNvPr id="29" name="Group 28"/>
            <p:cNvGrpSpPr/>
            <p:nvPr/>
          </p:nvGrpSpPr>
          <p:grpSpPr>
            <a:xfrm>
              <a:off x="6920649" y="5087260"/>
              <a:ext cx="240202" cy="214123"/>
              <a:chOff x="7066773" y="5942997"/>
              <a:chExt cx="240202" cy="214123"/>
            </a:xfrm>
          </p:grpSpPr>
          <p:sp>
            <p:nvSpPr>
              <p:cNvPr id="30" name="Rectangle 29"/>
              <p:cNvSpPr/>
              <p:nvPr/>
            </p:nvSpPr>
            <p:spPr>
              <a:xfrm>
                <a:off x="7203307"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hlinkClick r:id="" action="ppaction://hlinkshowjump?jump=firstslide"/>
              </p:cNvPr>
              <p:cNvSpPr/>
              <p:nvPr/>
            </p:nvSpPr>
            <p:spPr>
              <a:xfrm>
                <a:off x="7100694"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hlinkClick r:id="rId3" action="ppaction://hlinksldjump"/>
              </p:cNvPr>
              <p:cNvSpPr/>
              <p:nvPr/>
            </p:nvSpPr>
            <p:spPr>
              <a:xfrm>
                <a:off x="7066773" y="5942997"/>
                <a:ext cx="240202" cy="112122"/>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33" name="Straight Connector 32"/>
          <p:cNvCxnSpPr/>
          <p:nvPr userDrawn="1"/>
        </p:nvCxnSpPr>
        <p:spPr>
          <a:xfrm>
            <a:off x="7813729" y="6325524"/>
            <a:ext cx="0" cy="3566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7620000" cy="137128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dirty="0">
              <a:solidFill>
                <a:schemeClr val="bg1">
                  <a:lumMod val="65000"/>
                </a:schemeClr>
              </a:solidFill>
            </a:endParaRPr>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913" r:id="rId1"/>
    <p:sldLayoutId id="2147483926" r:id="rId2"/>
    <p:sldLayoutId id="2147483925" r:id="rId3"/>
    <p:sldLayoutId id="2147483927" r:id="rId4"/>
    <p:sldLayoutId id="2147483919" r:id="rId5"/>
    <p:sldLayoutId id="2147483914" r:id="rId6"/>
  </p:sldLayoutIdLst>
  <p:timing>
    <p:tnLst>
      <p:par>
        <p:cTn id="1" dur="indefinite" restart="never" nodeType="tmRoot"/>
      </p:par>
    </p:tnLst>
  </p:timing>
  <p:hf sldNum="0" hdr="0" ftr="0" dt="0"/>
  <p:txStyles>
    <p:title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0" kern="1200">
          <a:solidFill>
            <a:schemeClr val="bg1">
              <a:lumMod val="50000"/>
            </a:schemeClr>
          </a:solidFill>
          <a:latin typeface="Segoe UI Light" pitchFamily="34" charset="0"/>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bg1">
              <a:lumMod val="50000"/>
            </a:schemeClr>
          </a:solidFill>
          <a:latin typeface="Segoe UI Light" pitchFamily="34" charset="0"/>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bg1">
              <a:lumMod val="50000"/>
            </a:schemeClr>
          </a:solidFill>
          <a:latin typeface="Segoe UI Light" pitchFamily="34" charset="0"/>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bg1">
              <a:lumMod val="50000"/>
            </a:schemeClr>
          </a:solidFill>
          <a:latin typeface="Segoe UI Light" pitchFamily="34" charset="0"/>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bg1">
              <a:lumMod val="50000"/>
            </a:schemeClr>
          </a:solidFill>
          <a:latin typeface="Segoe UI Light" pitchFamily="34" charset="0"/>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hyperlink" Target="http://h2o-release.s3.amazonaws.com/h2o/rel-turing/8/index.html"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localhost:54321/flow/index.html"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h2o-public-test-data.s3.amazonaws.com/bigdata/laptop/airlines_all.05p.csv"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http://www.ibm.com/smarterplanet/us/en/ibmwatson/developercloud/"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h2o.ai/index.php?page_id=294"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slide" Target="slide5.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8303"/>
            <a:ext cx="9144000" cy="1143000"/>
          </a:xfrm>
        </p:spPr>
        <p:txBody>
          <a:bodyPr/>
          <a:lstStyle/>
          <a:p>
            <a:pPr algn="ctr"/>
            <a:r>
              <a:rPr lang="en-US" sz="4400" dirty="0" smtClean="0">
                <a:solidFill>
                  <a:schemeClr val="tx1"/>
                </a:solidFill>
                <a:latin typeface="Calibri" panose="020F0502020204030204" pitchFamily="34" charset="0"/>
              </a:rPr>
              <a:t>Introduction to </a:t>
            </a:r>
            <a:r>
              <a:rPr lang="en-US" sz="4400" dirty="0" err="1" smtClean="0">
                <a:solidFill>
                  <a:schemeClr val="tx1"/>
                </a:solidFill>
                <a:latin typeface="Calibri" panose="020F0502020204030204" pitchFamily="34" charset="0"/>
              </a:rPr>
              <a:t>ibm</a:t>
            </a:r>
            <a:r>
              <a:rPr lang="en-US" sz="4400" dirty="0" smtClean="0">
                <a:solidFill>
                  <a:schemeClr val="tx1"/>
                </a:solidFill>
                <a:latin typeface="Calibri" panose="020F0502020204030204" pitchFamily="34" charset="0"/>
              </a:rPr>
              <a:t> Watson and h2o.ai</a:t>
            </a:r>
            <a:endParaRPr lang="en-US" sz="4400" dirty="0">
              <a:solidFill>
                <a:schemeClr val="tx1"/>
              </a:solidFill>
              <a:latin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1303"/>
            <a:ext cx="9144000" cy="5686698"/>
          </a:xfrm>
          <a:prstGeom prst="rect">
            <a:avLst/>
          </a:prstGeom>
        </p:spPr>
      </p:pic>
      <p:sp>
        <p:nvSpPr>
          <p:cNvPr id="7" name="TextBox 6"/>
          <p:cNvSpPr txBox="1"/>
          <p:nvPr/>
        </p:nvSpPr>
        <p:spPr>
          <a:xfrm>
            <a:off x="6019800" y="4953000"/>
            <a:ext cx="3124200" cy="1200329"/>
          </a:xfrm>
          <a:prstGeom prst="rect">
            <a:avLst/>
          </a:prstGeom>
          <a:noFill/>
        </p:spPr>
        <p:txBody>
          <a:bodyPr wrap="square" rtlCol="0">
            <a:spAutoFit/>
          </a:bodyPr>
          <a:lstStyle/>
          <a:p>
            <a:r>
              <a:rPr lang="en-US" dirty="0" smtClean="0">
                <a:solidFill>
                  <a:schemeClr val="bg1"/>
                </a:solidFill>
              </a:rPr>
              <a:t>Presentation By~</a:t>
            </a:r>
          </a:p>
          <a:p>
            <a:r>
              <a:rPr lang="en-US" dirty="0">
                <a:solidFill>
                  <a:schemeClr val="bg1"/>
                </a:solidFill>
              </a:rPr>
              <a:t>	</a:t>
            </a:r>
            <a:r>
              <a:rPr lang="en-US" dirty="0" smtClean="0">
                <a:solidFill>
                  <a:schemeClr val="bg1"/>
                </a:solidFill>
              </a:rPr>
              <a:t>Nikita Anand</a:t>
            </a:r>
          </a:p>
          <a:p>
            <a:r>
              <a:rPr lang="en-US" dirty="0">
                <a:solidFill>
                  <a:schemeClr val="bg1"/>
                </a:solidFill>
              </a:rPr>
              <a:t>	</a:t>
            </a:r>
            <a:r>
              <a:rPr lang="en-US" dirty="0" err="1" smtClean="0">
                <a:solidFill>
                  <a:schemeClr val="bg1"/>
                </a:solidFill>
              </a:rPr>
              <a:t>Hina</a:t>
            </a:r>
            <a:r>
              <a:rPr lang="en-US" dirty="0" smtClean="0">
                <a:solidFill>
                  <a:schemeClr val="bg1"/>
                </a:solidFill>
              </a:rPr>
              <a:t> Gandhi</a:t>
            </a:r>
          </a:p>
          <a:p>
            <a:r>
              <a:rPr lang="en-US" dirty="0">
                <a:solidFill>
                  <a:schemeClr val="bg1"/>
                </a:solidFill>
              </a:rPr>
              <a:t>	</a:t>
            </a:r>
            <a:r>
              <a:rPr lang="en-US" dirty="0" err="1" smtClean="0">
                <a:solidFill>
                  <a:schemeClr val="bg1"/>
                </a:solidFill>
              </a:rPr>
              <a:t>Shivam</a:t>
            </a:r>
            <a:r>
              <a:rPr lang="en-US" dirty="0" smtClean="0">
                <a:solidFill>
                  <a:schemeClr val="bg1"/>
                </a:solidFill>
              </a:rPr>
              <a:t> </a:t>
            </a:r>
            <a:r>
              <a:rPr lang="en-US" dirty="0" err="1" smtClean="0">
                <a:solidFill>
                  <a:schemeClr val="bg1"/>
                </a:solidFill>
              </a:rPr>
              <a:t>Goel</a:t>
            </a:r>
            <a:r>
              <a:rPr lang="en-US" dirty="0" smtClean="0">
                <a:solidFill>
                  <a:schemeClr val="bg1"/>
                </a:solidFill>
              </a:rPr>
              <a:t> </a:t>
            </a:r>
            <a:endParaRPr lang="en-US" dirty="0">
              <a:solidFill>
                <a:schemeClr val="bg1"/>
              </a:solidFill>
            </a:endParaRPr>
          </a:p>
        </p:txBody>
      </p:sp>
    </p:spTree>
    <p:extLst>
      <p:ext uri="{BB962C8B-B14F-4D97-AF65-F5344CB8AC3E}">
        <p14:creationId xmlns:p14="http://schemas.microsoft.com/office/powerpoint/2010/main" val="42128031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149" y="360522"/>
            <a:ext cx="7620000" cy="838200"/>
          </a:xfrm>
        </p:spPr>
        <p:txBody>
          <a:bodyPr>
            <a:normAutofit/>
          </a:bodyPr>
          <a:lstStyle/>
          <a:p>
            <a:r>
              <a:rPr lang="en-US" sz="4400" dirty="0" smtClean="0">
                <a:solidFill>
                  <a:schemeClr val="tx1"/>
                </a:solidFill>
                <a:latin typeface="Calibri" panose="020F0502020204030204" pitchFamily="34" charset="0"/>
              </a:rPr>
              <a:t>H2o in tableau</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p:txBody>
          <a:bodyPr/>
          <a:lstStyle/>
          <a:p>
            <a:r>
              <a:rPr lang="en-US" sz="1800" dirty="0" smtClean="0">
                <a:solidFill>
                  <a:schemeClr val="tx1"/>
                </a:solidFill>
                <a:latin typeface="Calibri" panose="020F0502020204030204" pitchFamily="34" charset="0"/>
              </a:rPr>
              <a:t>Users </a:t>
            </a:r>
            <a:r>
              <a:rPr lang="en-US" sz="1800" dirty="0">
                <a:solidFill>
                  <a:schemeClr val="tx1"/>
                </a:solidFill>
                <a:latin typeface="Calibri" panose="020F0502020204030204" pitchFamily="34" charset="0"/>
              </a:rPr>
              <a:t>can pull results from H2O for visualization in Tableau</a:t>
            </a:r>
            <a:r>
              <a:rPr lang="en-US" sz="1800" dirty="0" smtClean="0">
                <a:solidFill>
                  <a:schemeClr val="tx1"/>
                </a:solidFill>
                <a:latin typeface="Calibri" panose="020F0502020204030204" pitchFamily="34" charset="0"/>
              </a:rPr>
              <a:t>.</a:t>
            </a:r>
          </a:p>
          <a:p>
            <a:endParaRPr lang="en-US" b="1" u="sng" dirty="0" smtClean="0"/>
          </a:p>
          <a:p>
            <a:endParaRPr lang="en-US" b="1" u="sng" dirty="0"/>
          </a:p>
          <a:p>
            <a:endParaRPr lang="en-US" b="1" u="sng" dirty="0" smtClean="0"/>
          </a:p>
        </p:txBody>
      </p:sp>
      <p:pic>
        <p:nvPicPr>
          <p:cNvPr id="5" name="Picture 4"/>
          <p:cNvPicPr>
            <a:picLocks noChangeAspect="1"/>
          </p:cNvPicPr>
          <p:nvPr/>
        </p:nvPicPr>
        <p:blipFill>
          <a:blip r:embed="rId2"/>
          <a:stretch>
            <a:fillRect/>
          </a:stretch>
        </p:blipFill>
        <p:spPr>
          <a:xfrm>
            <a:off x="457200" y="2113122"/>
            <a:ext cx="5943600" cy="2057401"/>
          </a:xfrm>
          <a:prstGeom prst="rect">
            <a:avLst/>
          </a:prstGeom>
        </p:spPr>
      </p:pic>
      <p:pic>
        <p:nvPicPr>
          <p:cNvPr id="6" name="Picture 5"/>
          <p:cNvPicPr>
            <a:picLocks noChangeAspect="1"/>
          </p:cNvPicPr>
          <p:nvPr/>
        </p:nvPicPr>
        <p:blipFill>
          <a:blip r:embed="rId3"/>
          <a:stretch>
            <a:fillRect/>
          </a:stretch>
        </p:blipFill>
        <p:spPr>
          <a:xfrm>
            <a:off x="4838700" y="3429000"/>
            <a:ext cx="3124200" cy="2162175"/>
          </a:xfrm>
          <a:prstGeom prst="rect">
            <a:avLst/>
          </a:prstGeom>
        </p:spPr>
      </p:pic>
    </p:spTree>
    <p:extLst>
      <p:ext uri="{BB962C8B-B14F-4D97-AF65-F5344CB8AC3E}">
        <p14:creationId xmlns:p14="http://schemas.microsoft.com/office/powerpoint/2010/main" val="15774892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20000" cy="838200"/>
          </a:xfrm>
        </p:spPr>
        <p:txBody>
          <a:bodyPr>
            <a:normAutofit/>
          </a:bodyPr>
          <a:lstStyle/>
          <a:p>
            <a:r>
              <a:rPr lang="en-US" sz="4400" dirty="0" smtClean="0">
                <a:solidFill>
                  <a:schemeClr val="tx1"/>
                </a:solidFill>
                <a:latin typeface="Calibri" panose="020F0502020204030204" pitchFamily="34" charset="0"/>
              </a:rPr>
              <a:t>H2o Web </a:t>
            </a:r>
            <a:r>
              <a:rPr lang="en-US" sz="4400" dirty="0" err="1" smtClean="0">
                <a:solidFill>
                  <a:schemeClr val="tx1"/>
                </a:solidFill>
                <a:latin typeface="Calibri" panose="020F0502020204030204" pitchFamily="34" charset="0"/>
              </a:rPr>
              <a:t>ui</a:t>
            </a:r>
            <a:r>
              <a:rPr lang="en-US" sz="4400" dirty="0" smtClean="0">
                <a:solidFill>
                  <a:schemeClr val="tx1"/>
                </a:solidFill>
                <a:latin typeface="Calibri" panose="020F0502020204030204" pitchFamily="34" charset="0"/>
              </a:rPr>
              <a:t> flow</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a:xfrm>
            <a:off x="533400" y="1371600"/>
            <a:ext cx="7620000" cy="1371600"/>
          </a:xfrm>
        </p:spPr>
        <p:txBody>
          <a:bodyPr>
            <a:normAutofit/>
          </a:bodyPr>
          <a:lstStyle/>
          <a:p>
            <a:r>
              <a:rPr lang="en-US" sz="1800" dirty="0">
                <a:solidFill>
                  <a:schemeClr val="tx1"/>
                </a:solidFill>
                <a:latin typeface="Calibri" panose="020F0502020204030204" pitchFamily="34" charset="0"/>
              </a:rPr>
              <a:t>H2O Flow allows you to use H2O interactively to import files, build models, and iteratively improve them. Based on your models, you can make predictions and add rich text to create vignettes of your work - all within Flow’s browser-based environment</a:t>
            </a:r>
            <a:r>
              <a:rPr lang="en-US" sz="1800" dirty="0" smtClean="0">
                <a:solidFill>
                  <a:schemeClr val="tx1"/>
                </a:solidFill>
                <a:latin typeface="Calibri" panose="020F0502020204030204" pitchFamily="34" charset="0"/>
              </a:rPr>
              <a:t>.</a:t>
            </a:r>
          </a:p>
          <a:p>
            <a:endParaRPr lang="en-US" sz="1800" dirty="0">
              <a:solidFill>
                <a:schemeClr val="tx1"/>
              </a:solidFill>
              <a:latin typeface="Calibri" panose="020F0502020204030204" pitchFamily="34" charset="0"/>
            </a:endParaRPr>
          </a:p>
        </p:txBody>
      </p:sp>
      <p:pic>
        <p:nvPicPr>
          <p:cNvPr id="4" name="Picture 3"/>
          <p:cNvPicPr>
            <a:picLocks noChangeAspect="1"/>
          </p:cNvPicPr>
          <p:nvPr/>
        </p:nvPicPr>
        <p:blipFill>
          <a:blip r:embed="rId2"/>
          <a:stretch>
            <a:fillRect/>
          </a:stretch>
        </p:blipFill>
        <p:spPr>
          <a:xfrm>
            <a:off x="152401" y="2590800"/>
            <a:ext cx="8763000" cy="3657600"/>
          </a:xfrm>
          <a:prstGeom prst="rect">
            <a:avLst/>
          </a:prstGeom>
        </p:spPr>
      </p:pic>
    </p:spTree>
    <p:extLst>
      <p:ext uri="{BB962C8B-B14F-4D97-AF65-F5344CB8AC3E}">
        <p14:creationId xmlns:p14="http://schemas.microsoft.com/office/powerpoint/2010/main" val="11025372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7620000" cy="4373563"/>
          </a:xfrm>
        </p:spPr>
        <p:txBody>
          <a:bodyPr>
            <a:normAutofit/>
          </a:bodyPr>
          <a:lstStyle/>
          <a:p>
            <a:r>
              <a:rPr lang="en-US" sz="2000" b="1" dirty="0" smtClean="0">
                <a:solidFill>
                  <a:schemeClr val="tx1"/>
                </a:solidFill>
                <a:latin typeface="Calibri" panose="020F0502020204030204" pitchFamily="34" charset="0"/>
              </a:rPr>
              <a:t>Installation Guide for H2O Web Flow</a:t>
            </a:r>
          </a:p>
          <a:p>
            <a:endParaRPr lang="en-US" sz="2000" dirty="0" smtClean="0">
              <a:solidFill>
                <a:schemeClr val="tx1"/>
              </a:solidFill>
              <a:latin typeface="Calibri" panose="020F0502020204030204" pitchFamily="34" charset="0"/>
            </a:endParaRPr>
          </a:p>
          <a:p>
            <a:r>
              <a:rPr lang="en-US" sz="2000" dirty="0" smtClean="0">
                <a:solidFill>
                  <a:schemeClr val="tx1"/>
                </a:solidFill>
                <a:latin typeface="Calibri" panose="020F0502020204030204" pitchFamily="34" charset="0"/>
              </a:rPr>
              <a:t>Step 1: Install H2O from this </a:t>
            </a:r>
            <a:r>
              <a:rPr lang="en-US" sz="2000" dirty="0" smtClean="0">
                <a:solidFill>
                  <a:schemeClr val="tx1"/>
                </a:solidFill>
                <a:latin typeface="Calibri" panose="020F0502020204030204" pitchFamily="34" charset="0"/>
                <a:hlinkClick r:id="rId2"/>
              </a:rPr>
              <a:t>link</a:t>
            </a:r>
            <a:endParaRPr lang="en-US" sz="2000" dirty="0" smtClean="0">
              <a:solidFill>
                <a:schemeClr val="tx1"/>
              </a:solidFill>
              <a:latin typeface="Calibri" panose="020F0502020204030204" pitchFamily="34" charset="0"/>
            </a:endParaRPr>
          </a:p>
          <a:p>
            <a:endParaRPr lang="en-US" sz="2000" dirty="0" smtClean="0">
              <a:solidFill>
                <a:schemeClr val="tx1"/>
              </a:solidFill>
              <a:latin typeface="Calibri" panose="020F0502020204030204" pitchFamily="34" charset="0"/>
            </a:endParaRPr>
          </a:p>
          <a:p>
            <a:r>
              <a:rPr lang="en-US" sz="2000" dirty="0" smtClean="0">
                <a:solidFill>
                  <a:schemeClr val="tx1"/>
                </a:solidFill>
                <a:latin typeface="Calibri" panose="020F0502020204030204" pitchFamily="34" charset="0"/>
              </a:rPr>
              <a:t>Step 2: From your command prompt/terminal, get into the location where your h2o folder is downloaded and look for h2o jar file. Then run the following command</a:t>
            </a:r>
          </a:p>
          <a:p>
            <a:r>
              <a:rPr lang="pt-BR" sz="2000" i="1" dirty="0">
                <a:solidFill>
                  <a:schemeClr val="tx1"/>
                </a:solidFill>
                <a:latin typeface="Calibri" panose="020F0502020204030204" pitchFamily="34" charset="0"/>
              </a:rPr>
              <a:t/>
            </a:r>
            <a:br>
              <a:rPr lang="pt-BR" sz="2000" i="1" dirty="0">
                <a:solidFill>
                  <a:schemeClr val="tx1"/>
                </a:solidFill>
                <a:latin typeface="Calibri" panose="020F0502020204030204" pitchFamily="34" charset="0"/>
              </a:rPr>
            </a:br>
            <a:r>
              <a:rPr lang="pt-BR" sz="2000" i="1" dirty="0">
                <a:solidFill>
                  <a:schemeClr val="tx1"/>
                </a:solidFill>
                <a:latin typeface="Calibri" panose="020F0502020204030204" pitchFamily="34" charset="0"/>
              </a:rPr>
              <a:t>java -jar h2o.jar</a:t>
            </a:r>
            <a:endParaRPr lang="en-US" sz="2000" i="1" dirty="0">
              <a:solidFill>
                <a:schemeClr val="tx1"/>
              </a:solidFill>
              <a:latin typeface="Calibri" panose="020F0502020204030204" pitchFamily="34" charset="0"/>
            </a:endParaRPr>
          </a:p>
        </p:txBody>
      </p:sp>
      <p:sp>
        <p:nvSpPr>
          <p:cNvPr id="5" name="Title 1"/>
          <p:cNvSpPr>
            <a:spLocks noGrp="1"/>
          </p:cNvSpPr>
          <p:nvPr>
            <p:ph type="title"/>
          </p:nvPr>
        </p:nvSpPr>
        <p:spPr>
          <a:xfrm>
            <a:off x="457200" y="304800"/>
            <a:ext cx="7620000" cy="838200"/>
          </a:xfrm>
        </p:spPr>
        <p:txBody>
          <a:bodyPr>
            <a:normAutofit/>
          </a:bodyPr>
          <a:lstStyle/>
          <a:p>
            <a:r>
              <a:rPr lang="en-US" sz="4400" dirty="0" smtClean="0">
                <a:solidFill>
                  <a:schemeClr val="tx1"/>
                </a:solidFill>
                <a:latin typeface="Calibri" panose="020F0502020204030204" pitchFamily="34" charset="0"/>
              </a:rPr>
              <a:t>H2o Web </a:t>
            </a:r>
            <a:r>
              <a:rPr lang="en-US" sz="4400" dirty="0" err="1" smtClean="0">
                <a:solidFill>
                  <a:schemeClr val="tx1"/>
                </a:solidFill>
                <a:latin typeface="Calibri" panose="020F0502020204030204" pitchFamily="34" charset="0"/>
              </a:rPr>
              <a:t>ui</a:t>
            </a:r>
            <a:r>
              <a:rPr lang="en-US" sz="4400" dirty="0" smtClean="0">
                <a:solidFill>
                  <a:schemeClr val="tx1"/>
                </a:solidFill>
                <a:latin typeface="Calibri" panose="020F0502020204030204" pitchFamily="34" charset="0"/>
              </a:rPr>
              <a:t> flow</a:t>
            </a:r>
            <a:endParaRPr lang="en-US" sz="44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11869870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0" y="1295400"/>
            <a:ext cx="8305800" cy="4724400"/>
          </a:xfrm>
          <a:prstGeom prst="rect">
            <a:avLst/>
          </a:prstGeom>
        </p:spPr>
      </p:pic>
      <p:sp>
        <p:nvSpPr>
          <p:cNvPr id="5" name="Title 1"/>
          <p:cNvSpPr>
            <a:spLocks noGrp="1"/>
          </p:cNvSpPr>
          <p:nvPr>
            <p:ph type="title"/>
          </p:nvPr>
        </p:nvSpPr>
        <p:spPr>
          <a:xfrm>
            <a:off x="457200" y="304800"/>
            <a:ext cx="7620000" cy="838200"/>
          </a:xfrm>
        </p:spPr>
        <p:txBody>
          <a:bodyPr>
            <a:normAutofit/>
          </a:bodyPr>
          <a:lstStyle/>
          <a:p>
            <a:r>
              <a:rPr lang="en-US" sz="4400" dirty="0" smtClean="0">
                <a:solidFill>
                  <a:schemeClr val="tx1"/>
                </a:solidFill>
                <a:latin typeface="Calibri" panose="020F0502020204030204" pitchFamily="34" charset="0"/>
              </a:rPr>
              <a:t>H2o Web </a:t>
            </a:r>
            <a:r>
              <a:rPr lang="en-US" sz="4400" dirty="0" err="1" smtClean="0">
                <a:solidFill>
                  <a:schemeClr val="tx1"/>
                </a:solidFill>
                <a:latin typeface="Calibri" panose="020F0502020204030204" pitchFamily="34" charset="0"/>
              </a:rPr>
              <a:t>ui</a:t>
            </a:r>
            <a:r>
              <a:rPr lang="en-US" sz="4400" dirty="0" smtClean="0">
                <a:solidFill>
                  <a:schemeClr val="tx1"/>
                </a:solidFill>
                <a:latin typeface="Calibri" panose="020F0502020204030204" pitchFamily="34" charset="0"/>
              </a:rPr>
              <a:t> flow</a:t>
            </a:r>
            <a:endParaRPr lang="en-US" sz="44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3795687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1800" dirty="0" smtClean="0">
                <a:solidFill>
                  <a:schemeClr val="tx1"/>
                </a:solidFill>
                <a:latin typeface="Calibri" panose="020F0502020204030204" pitchFamily="34" charset="0"/>
              </a:rPr>
              <a:t>Step 3: Open your browser with </a:t>
            </a:r>
            <a:r>
              <a:rPr lang="en-US" sz="1800" dirty="0" smtClean="0">
                <a:solidFill>
                  <a:schemeClr val="tx1"/>
                </a:solidFill>
                <a:latin typeface="Calibri" panose="020F0502020204030204" pitchFamily="34" charset="0"/>
                <a:hlinkClick r:id="rId2"/>
              </a:rPr>
              <a:t>localhost:54321</a:t>
            </a:r>
            <a:endParaRPr lang="en-US" sz="1800" dirty="0" smtClean="0">
              <a:solidFill>
                <a:schemeClr val="tx1"/>
              </a:solidFill>
              <a:latin typeface="Calibri" panose="020F0502020204030204" pitchFamily="34" charset="0"/>
            </a:endParaRPr>
          </a:p>
          <a:p>
            <a:endParaRPr lang="en-US" dirty="0">
              <a:solidFill>
                <a:schemeClr val="tx1"/>
              </a:solidFill>
            </a:endParaRPr>
          </a:p>
        </p:txBody>
      </p:sp>
      <p:pic>
        <p:nvPicPr>
          <p:cNvPr id="4" name="Picture 3"/>
          <p:cNvPicPr>
            <a:picLocks noChangeAspect="1"/>
          </p:cNvPicPr>
          <p:nvPr/>
        </p:nvPicPr>
        <p:blipFill>
          <a:blip r:embed="rId3"/>
          <a:stretch>
            <a:fillRect/>
          </a:stretch>
        </p:blipFill>
        <p:spPr>
          <a:xfrm>
            <a:off x="152401" y="2133600"/>
            <a:ext cx="8763000" cy="4114800"/>
          </a:xfrm>
          <a:prstGeom prst="rect">
            <a:avLst/>
          </a:prstGeom>
        </p:spPr>
      </p:pic>
      <p:sp>
        <p:nvSpPr>
          <p:cNvPr id="6" name="Title 1"/>
          <p:cNvSpPr>
            <a:spLocks noGrp="1"/>
          </p:cNvSpPr>
          <p:nvPr>
            <p:ph type="title"/>
          </p:nvPr>
        </p:nvSpPr>
        <p:spPr>
          <a:xfrm>
            <a:off x="457200" y="304800"/>
            <a:ext cx="7620000" cy="838200"/>
          </a:xfrm>
        </p:spPr>
        <p:txBody>
          <a:bodyPr>
            <a:normAutofit/>
          </a:bodyPr>
          <a:lstStyle/>
          <a:p>
            <a:r>
              <a:rPr lang="en-US" sz="4400" dirty="0" smtClean="0">
                <a:solidFill>
                  <a:schemeClr val="tx1"/>
                </a:solidFill>
                <a:latin typeface="Calibri" panose="020F0502020204030204" pitchFamily="34" charset="0"/>
              </a:rPr>
              <a:t>H2o Web </a:t>
            </a:r>
            <a:r>
              <a:rPr lang="en-US" sz="4400" dirty="0" err="1" smtClean="0">
                <a:solidFill>
                  <a:schemeClr val="tx1"/>
                </a:solidFill>
                <a:latin typeface="Calibri" panose="020F0502020204030204" pitchFamily="34" charset="0"/>
              </a:rPr>
              <a:t>ui</a:t>
            </a:r>
            <a:r>
              <a:rPr lang="en-US" sz="4400" dirty="0" smtClean="0">
                <a:solidFill>
                  <a:schemeClr val="tx1"/>
                </a:solidFill>
                <a:latin typeface="Calibri" panose="020F0502020204030204" pitchFamily="34" charset="0"/>
              </a:rPr>
              <a:t> flow</a:t>
            </a:r>
            <a:endParaRPr lang="en-US" sz="44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7893161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tx1"/>
                </a:solidFill>
                <a:latin typeface="Calibri" panose="020F0502020204030204" pitchFamily="34" charset="0"/>
              </a:rPr>
              <a:t>Demo:</a:t>
            </a:r>
          </a:p>
          <a:p>
            <a:r>
              <a:rPr lang="en-US" dirty="0" smtClean="0">
                <a:solidFill>
                  <a:schemeClr val="tx1"/>
                </a:solidFill>
                <a:latin typeface="Calibri" panose="020F0502020204030204" pitchFamily="34" charset="0"/>
              </a:rPr>
              <a:t>Link to dataset</a:t>
            </a:r>
            <a:r>
              <a:rPr lang="en-US" dirty="0">
                <a:solidFill>
                  <a:schemeClr val="tx1"/>
                </a:solidFill>
                <a:latin typeface="Calibri" panose="020F0502020204030204" pitchFamily="34" charset="0"/>
              </a:rPr>
              <a:t>: </a:t>
            </a:r>
            <a:r>
              <a:rPr lang="en-US" dirty="0" smtClean="0">
                <a:solidFill>
                  <a:schemeClr val="tx1"/>
                </a:solidFill>
                <a:latin typeface="Calibri" panose="020F0502020204030204" pitchFamily="34" charset="0"/>
                <a:hlinkClick r:id="rId2"/>
              </a:rPr>
              <a:t>airlines_all.05p.csv</a:t>
            </a:r>
            <a:endParaRPr lang="en-US" dirty="0" smtClean="0">
              <a:solidFill>
                <a:schemeClr val="tx1"/>
              </a:solidFill>
              <a:latin typeface="Calibri" panose="020F0502020204030204" pitchFamily="34" charset="0"/>
            </a:endParaRPr>
          </a:p>
          <a:p>
            <a:r>
              <a:rPr lang="en-US" dirty="0" smtClean="0">
                <a:solidFill>
                  <a:schemeClr val="tx1"/>
                </a:solidFill>
                <a:latin typeface="Calibri" panose="020F0502020204030204" pitchFamily="34" charset="0"/>
              </a:rPr>
              <a:t>Link to demo PDF: </a:t>
            </a:r>
            <a:r>
              <a:rPr lang="en-US" dirty="0" smtClean="0">
                <a:solidFill>
                  <a:schemeClr val="tx1"/>
                </a:solidFill>
                <a:latin typeface="Calibri" panose="020F0502020204030204" pitchFamily="34" charset="0"/>
              </a:rPr>
              <a:t>H2O Web Flow.doc</a:t>
            </a:r>
            <a:endParaRPr lang="en-US" dirty="0">
              <a:solidFill>
                <a:schemeClr val="tx1"/>
              </a:solidFill>
              <a:latin typeface="Calibri" panose="020F0502020204030204" pitchFamily="34" charset="0"/>
            </a:endParaRPr>
          </a:p>
        </p:txBody>
      </p:sp>
      <p:sp>
        <p:nvSpPr>
          <p:cNvPr id="5" name="Title 1"/>
          <p:cNvSpPr>
            <a:spLocks noGrp="1"/>
          </p:cNvSpPr>
          <p:nvPr>
            <p:ph type="title"/>
          </p:nvPr>
        </p:nvSpPr>
        <p:spPr>
          <a:xfrm>
            <a:off x="457200" y="304800"/>
            <a:ext cx="7620000" cy="838200"/>
          </a:xfrm>
        </p:spPr>
        <p:txBody>
          <a:bodyPr>
            <a:normAutofit/>
          </a:bodyPr>
          <a:lstStyle/>
          <a:p>
            <a:r>
              <a:rPr lang="en-US" sz="4400" dirty="0" smtClean="0">
                <a:solidFill>
                  <a:schemeClr val="tx1"/>
                </a:solidFill>
                <a:latin typeface="Calibri" panose="020F0502020204030204" pitchFamily="34" charset="0"/>
              </a:rPr>
              <a:t>H2o Web </a:t>
            </a:r>
            <a:r>
              <a:rPr lang="en-US" sz="4400" dirty="0" err="1" smtClean="0">
                <a:solidFill>
                  <a:schemeClr val="tx1"/>
                </a:solidFill>
                <a:latin typeface="Calibri" panose="020F0502020204030204" pitchFamily="34" charset="0"/>
              </a:rPr>
              <a:t>ui</a:t>
            </a:r>
            <a:r>
              <a:rPr lang="en-US" sz="4400" dirty="0" smtClean="0">
                <a:solidFill>
                  <a:schemeClr val="tx1"/>
                </a:solidFill>
                <a:latin typeface="Calibri" panose="020F0502020204030204" pitchFamily="34" charset="0"/>
              </a:rPr>
              <a:t> flow</a:t>
            </a:r>
            <a:endParaRPr lang="en-US" sz="44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36457758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chemeClr val="tx1"/>
                </a:solidFill>
                <a:latin typeface="Calibri" panose="020F0502020204030204" pitchFamily="34" charset="0"/>
              </a:rPr>
              <a:t>H2o demo in r</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93164" y="1371599"/>
            <a:ext cx="8416422" cy="4724401"/>
          </a:xfrm>
          <a:prstGeom prst="rect">
            <a:avLst/>
          </a:prstGeom>
        </p:spPr>
      </p:pic>
    </p:spTree>
    <p:extLst>
      <p:ext uri="{BB962C8B-B14F-4D97-AF65-F5344CB8AC3E}">
        <p14:creationId xmlns:p14="http://schemas.microsoft.com/office/powerpoint/2010/main" val="19694030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80103"/>
            <a:ext cx="7620000" cy="838200"/>
          </a:xfrm>
        </p:spPr>
        <p:txBody>
          <a:bodyPr>
            <a:noAutofit/>
          </a:bodyPr>
          <a:lstStyle/>
          <a:p>
            <a:r>
              <a:rPr lang="en-US" sz="2800" dirty="0">
                <a:solidFill>
                  <a:schemeClr val="tx1"/>
                </a:solidFill>
                <a:latin typeface="Calibri" panose="020F0502020204030204" pitchFamily="34" charset="0"/>
              </a:rPr>
              <a:t>Predictive Modeling Landscape:</a:t>
            </a:r>
            <a:br>
              <a:rPr lang="en-US" sz="2800" dirty="0">
                <a:solidFill>
                  <a:schemeClr val="tx1"/>
                </a:solidFill>
                <a:latin typeface="Calibri" panose="020F0502020204030204" pitchFamily="34" charset="0"/>
              </a:rPr>
            </a:br>
            <a:r>
              <a:rPr lang="en-US" sz="2800" dirty="0" smtClean="0">
                <a:solidFill>
                  <a:schemeClr val="tx1"/>
                </a:solidFill>
                <a:latin typeface="Calibri" panose="020F0502020204030204" pitchFamily="34" charset="0"/>
              </a:rPr>
              <a:t>General purpose algorithms</a:t>
            </a:r>
            <a:br>
              <a:rPr lang="en-US" sz="2800" dirty="0" smtClean="0">
                <a:solidFill>
                  <a:schemeClr val="tx1"/>
                </a:solidFill>
                <a:latin typeface="Calibri" panose="020F0502020204030204" pitchFamily="34" charset="0"/>
              </a:rPr>
            </a:br>
            <a:r>
              <a:rPr lang="en-US" sz="2800" dirty="0" smtClean="0">
                <a:solidFill>
                  <a:schemeClr val="tx1"/>
                </a:solidFill>
                <a:latin typeface="Calibri" panose="020F0502020204030204" pitchFamily="34" charset="0"/>
              </a:rPr>
              <a:t>(not to scale)</a:t>
            </a:r>
            <a:endParaRPr lang="en-US" sz="2800" dirty="0">
              <a:solidFill>
                <a:schemeClr val="tx1"/>
              </a:solidFill>
              <a:latin typeface="Calibri" panose="020F0502020204030204" pitchFamily="34" charset="0"/>
            </a:endParaRPr>
          </a:p>
        </p:txBody>
      </p:sp>
      <p:grpSp>
        <p:nvGrpSpPr>
          <p:cNvPr id="4" name="Group 3"/>
          <p:cNvGrpSpPr/>
          <p:nvPr/>
        </p:nvGrpSpPr>
        <p:grpSpPr>
          <a:xfrm>
            <a:off x="8558760" y="6324600"/>
            <a:ext cx="356640" cy="356640"/>
            <a:chOff x="8136431" y="5022563"/>
            <a:chExt cx="356640" cy="356640"/>
          </a:xfrm>
        </p:grpSpPr>
        <p:sp>
          <p:nvSpPr>
            <p:cNvPr id="5" name="Oval 4">
              <a:hlinkClick r:id="" action="ppaction://hlinkshowjump?jump=nextslide"/>
            </p:cNvPr>
            <p:cNvSpPr>
              <a:spLocks noChangeAspect="1"/>
            </p:cNvSpPr>
            <p:nvPr/>
          </p:nvSpPr>
          <p:spPr>
            <a:xfrm>
              <a:off x="8136431"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Calibri" panose="020F0502020204030204" pitchFamily="34" charset="0"/>
              </a:endParaRPr>
            </a:p>
          </p:txBody>
        </p:sp>
        <p:sp>
          <p:nvSpPr>
            <p:cNvPr id="6" name="Isosceles Triangle 5">
              <a:hlinkClick r:id="" action="ppaction://hlinkshowjump?jump=nextslide"/>
            </p:cNvPr>
            <p:cNvSpPr>
              <a:spLocks noChangeAspect="1"/>
            </p:cNvSpPr>
            <p:nvPr/>
          </p:nvSpPr>
          <p:spPr>
            <a:xfrm rot="5400000" flipH="1">
              <a:off x="825237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endParaRPr>
            </a:p>
          </p:txBody>
        </p:sp>
      </p:grpSp>
      <p:sp>
        <p:nvSpPr>
          <p:cNvPr id="7" name="Title 1"/>
          <p:cNvSpPr txBox="1">
            <a:spLocks/>
          </p:cNvSpPr>
          <p:nvPr/>
        </p:nvSpPr>
        <p:spPr>
          <a:xfrm>
            <a:off x="1066800" y="3352800"/>
            <a:ext cx="8229600" cy="990600"/>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endParaRPr lang="en-US" dirty="0">
              <a:solidFill>
                <a:schemeClr val="tx1"/>
              </a:solidFill>
              <a:latin typeface="Calibri" panose="020F0502020204030204" pitchFamily="34" charset="0"/>
            </a:endParaRPr>
          </a:p>
        </p:txBody>
      </p:sp>
      <p:cxnSp>
        <p:nvCxnSpPr>
          <p:cNvPr id="9" name="Straight Connector 8"/>
          <p:cNvCxnSpPr/>
          <p:nvPr/>
        </p:nvCxnSpPr>
        <p:spPr>
          <a:xfrm>
            <a:off x="838200" y="5973763"/>
            <a:ext cx="7391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38200" y="1524000"/>
            <a:ext cx="0" cy="4449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581400" y="1695717"/>
            <a:ext cx="0" cy="4267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093541" y="1706563"/>
            <a:ext cx="0" cy="4267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41346"/>
            <a:ext cx="914400" cy="261610"/>
          </a:xfrm>
          <a:prstGeom prst="rect">
            <a:avLst/>
          </a:prstGeom>
          <a:noFill/>
        </p:spPr>
        <p:txBody>
          <a:bodyPr wrap="square" rtlCol="0">
            <a:spAutoFit/>
          </a:bodyPr>
          <a:lstStyle/>
          <a:p>
            <a:r>
              <a:rPr lang="en-US" sz="1100" dirty="0" smtClean="0">
                <a:latin typeface="Calibri" panose="020F0502020204030204" pitchFamily="34" charset="0"/>
              </a:rPr>
              <a:t>Complexity</a:t>
            </a:r>
            <a:endParaRPr lang="en-US" sz="1100" dirty="0">
              <a:latin typeface="Calibri" panose="020F0502020204030204" pitchFamily="34" charset="0"/>
            </a:endParaRPr>
          </a:p>
        </p:txBody>
      </p:sp>
      <p:sp>
        <p:nvSpPr>
          <p:cNvPr id="17" name="TextBox 16"/>
          <p:cNvSpPr txBox="1"/>
          <p:nvPr/>
        </p:nvSpPr>
        <p:spPr>
          <a:xfrm>
            <a:off x="988144" y="5363497"/>
            <a:ext cx="2346290" cy="523220"/>
          </a:xfrm>
          <a:prstGeom prst="rect">
            <a:avLst/>
          </a:prstGeom>
          <a:noFill/>
        </p:spPr>
        <p:txBody>
          <a:bodyPr wrap="square" rtlCol="0">
            <a:spAutoFit/>
          </a:bodyPr>
          <a:lstStyle/>
          <a:p>
            <a:pPr algn="ctr"/>
            <a:r>
              <a:rPr lang="en-US" sz="1400" dirty="0" smtClean="0">
                <a:latin typeface="Calibri" panose="020F0502020204030204" pitchFamily="34" charset="0"/>
              </a:rPr>
              <a:t>Linear Models </a:t>
            </a:r>
            <a:br>
              <a:rPr lang="en-US" sz="1400" dirty="0" smtClean="0">
                <a:latin typeface="Calibri" panose="020F0502020204030204" pitchFamily="34" charset="0"/>
              </a:rPr>
            </a:br>
            <a:r>
              <a:rPr lang="en-US" sz="1400" dirty="0" smtClean="0">
                <a:latin typeface="Calibri" panose="020F0502020204030204" pitchFamily="34" charset="0"/>
              </a:rPr>
              <a:t>(lm)</a:t>
            </a:r>
            <a:endParaRPr lang="en-US" sz="1400" dirty="0">
              <a:latin typeface="Calibri" panose="020F0502020204030204" pitchFamily="34" charset="0"/>
            </a:endParaRPr>
          </a:p>
        </p:txBody>
      </p:sp>
      <p:sp>
        <p:nvSpPr>
          <p:cNvPr id="18" name="TextBox 17"/>
          <p:cNvSpPr txBox="1"/>
          <p:nvPr/>
        </p:nvSpPr>
        <p:spPr>
          <a:xfrm>
            <a:off x="988143" y="4601497"/>
            <a:ext cx="2346291" cy="523220"/>
          </a:xfrm>
          <a:prstGeom prst="rect">
            <a:avLst/>
          </a:prstGeom>
          <a:noFill/>
        </p:spPr>
        <p:txBody>
          <a:bodyPr wrap="square" rtlCol="0">
            <a:spAutoFit/>
          </a:bodyPr>
          <a:lstStyle/>
          <a:p>
            <a:pPr algn="ctr"/>
            <a:r>
              <a:rPr lang="en-US" sz="1400" dirty="0" smtClean="0">
                <a:latin typeface="Calibri" panose="020F0502020204030204" pitchFamily="34" charset="0"/>
              </a:rPr>
              <a:t>Generalized</a:t>
            </a:r>
            <a:br>
              <a:rPr lang="en-US" sz="1400" dirty="0" smtClean="0">
                <a:latin typeface="Calibri" panose="020F0502020204030204" pitchFamily="34" charset="0"/>
              </a:rPr>
            </a:br>
            <a:r>
              <a:rPr lang="en-US" sz="1400" dirty="0" smtClean="0">
                <a:latin typeface="Calibri" panose="020F0502020204030204" pitchFamily="34" charset="0"/>
              </a:rPr>
              <a:t>Linear Models (</a:t>
            </a:r>
            <a:r>
              <a:rPr lang="en-US" sz="1400" dirty="0" err="1" smtClean="0">
                <a:latin typeface="Calibri" panose="020F0502020204030204" pitchFamily="34" charset="0"/>
              </a:rPr>
              <a:t>glm</a:t>
            </a:r>
            <a:r>
              <a:rPr lang="en-US" sz="1400" dirty="0" smtClean="0">
                <a:latin typeface="Calibri" panose="020F0502020204030204" pitchFamily="34" charset="0"/>
              </a:rPr>
              <a:t>)</a:t>
            </a:r>
            <a:endParaRPr lang="en-US" sz="1400" dirty="0">
              <a:latin typeface="Calibri" panose="020F0502020204030204" pitchFamily="34" charset="0"/>
            </a:endParaRPr>
          </a:p>
        </p:txBody>
      </p:sp>
      <p:sp>
        <p:nvSpPr>
          <p:cNvPr id="19" name="TextBox 18"/>
          <p:cNvSpPr txBox="1"/>
          <p:nvPr/>
        </p:nvSpPr>
        <p:spPr>
          <a:xfrm>
            <a:off x="988143" y="3306097"/>
            <a:ext cx="1173145" cy="954107"/>
          </a:xfrm>
          <a:prstGeom prst="rect">
            <a:avLst/>
          </a:prstGeom>
          <a:noFill/>
        </p:spPr>
        <p:txBody>
          <a:bodyPr wrap="square" rtlCol="0">
            <a:spAutoFit/>
          </a:bodyPr>
          <a:lstStyle/>
          <a:p>
            <a:pPr algn="ctr"/>
            <a:r>
              <a:rPr lang="en-US" sz="1400" dirty="0" smtClean="0">
                <a:latin typeface="Calibri" panose="020F0502020204030204" pitchFamily="34" charset="0"/>
              </a:rPr>
              <a:t>Regularized </a:t>
            </a:r>
          </a:p>
          <a:p>
            <a:pPr algn="ctr"/>
            <a:r>
              <a:rPr lang="en-US" sz="1400" dirty="0" smtClean="0">
                <a:latin typeface="Calibri" panose="020F0502020204030204" pitchFamily="34" charset="0"/>
              </a:rPr>
              <a:t>Linear </a:t>
            </a:r>
          </a:p>
          <a:p>
            <a:pPr algn="ctr"/>
            <a:r>
              <a:rPr lang="en-US" sz="1400" dirty="0" smtClean="0">
                <a:latin typeface="Calibri" panose="020F0502020204030204" pitchFamily="34" charset="0"/>
              </a:rPr>
              <a:t>Models</a:t>
            </a:r>
          </a:p>
          <a:p>
            <a:pPr algn="ctr"/>
            <a:r>
              <a:rPr lang="en-US" sz="1400" dirty="0" smtClean="0">
                <a:latin typeface="Calibri" panose="020F0502020204030204" pitchFamily="34" charset="0"/>
              </a:rPr>
              <a:t>(</a:t>
            </a:r>
            <a:r>
              <a:rPr lang="en-US" sz="1400" dirty="0" err="1" smtClean="0">
                <a:latin typeface="Calibri" panose="020F0502020204030204" pitchFamily="34" charset="0"/>
              </a:rPr>
              <a:t>glmnet</a:t>
            </a:r>
            <a:r>
              <a:rPr lang="en-US" sz="1400" dirty="0" smtClean="0">
                <a:latin typeface="Calibri" panose="020F0502020204030204" pitchFamily="34" charset="0"/>
              </a:rPr>
              <a:t>)</a:t>
            </a:r>
            <a:endParaRPr lang="en-US" sz="1400" dirty="0">
              <a:latin typeface="Calibri" panose="020F0502020204030204" pitchFamily="34" charset="0"/>
            </a:endParaRPr>
          </a:p>
        </p:txBody>
      </p:sp>
      <p:sp>
        <p:nvSpPr>
          <p:cNvPr id="20" name="TextBox 19"/>
          <p:cNvSpPr txBox="1"/>
          <p:nvPr/>
        </p:nvSpPr>
        <p:spPr>
          <a:xfrm>
            <a:off x="2161290" y="3306097"/>
            <a:ext cx="1157236" cy="523220"/>
          </a:xfrm>
          <a:prstGeom prst="rect">
            <a:avLst/>
          </a:prstGeom>
          <a:noFill/>
        </p:spPr>
        <p:txBody>
          <a:bodyPr wrap="square" rtlCol="0">
            <a:spAutoFit/>
          </a:bodyPr>
          <a:lstStyle/>
          <a:p>
            <a:pPr algn="ctr"/>
            <a:r>
              <a:rPr lang="en-US" sz="1400" dirty="0" smtClean="0">
                <a:latin typeface="Calibri" panose="020F0502020204030204" pitchFamily="34" charset="0"/>
              </a:rPr>
              <a:t>Splines</a:t>
            </a:r>
            <a:br>
              <a:rPr lang="en-US" sz="1400" dirty="0" smtClean="0">
                <a:latin typeface="Calibri" panose="020F0502020204030204" pitchFamily="34" charset="0"/>
              </a:rPr>
            </a:br>
            <a:r>
              <a:rPr lang="en-US" sz="1400" dirty="0" smtClean="0">
                <a:latin typeface="Calibri" panose="020F0502020204030204" pitchFamily="34" charset="0"/>
              </a:rPr>
              <a:t>(earth)</a:t>
            </a:r>
            <a:endParaRPr lang="en-US" sz="1400" dirty="0">
              <a:latin typeface="Calibri" panose="020F0502020204030204" pitchFamily="34" charset="0"/>
            </a:endParaRPr>
          </a:p>
        </p:txBody>
      </p:sp>
      <p:sp>
        <p:nvSpPr>
          <p:cNvPr id="21" name="TextBox 20"/>
          <p:cNvSpPr txBox="1"/>
          <p:nvPr/>
        </p:nvSpPr>
        <p:spPr>
          <a:xfrm>
            <a:off x="3581400" y="4519136"/>
            <a:ext cx="2514600" cy="738664"/>
          </a:xfrm>
          <a:prstGeom prst="rect">
            <a:avLst/>
          </a:prstGeom>
          <a:noFill/>
        </p:spPr>
        <p:txBody>
          <a:bodyPr wrap="square" rtlCol="0">
            <a:spAutoFit/>
          </a:bodyPr>
          <a:lstStyle/>
          <a:p>
            <a:pPr algn="ctr"/>
            <a:r>
              <a:rPr lang="en-US" sz="1400" dirty="0" smtClean="0">
                <a:latin typeface="Calibri" panose="020F0502020204030204" pitchFamily="34" charset="0"/>
              </a:rPr>
              <a:t>Classification</a:t>
            </a:r>
          </a:p>
          <a:p>
            <a:pPr algn="ctr"/>
            <a:r>
              <a:rPr lang="en-US" sz="1400" dirty="0" smtClean="0">
                <a:latin typeface="Calibri" panose="020F0502020204030204" pitchFamily="34" charset="0"/>
              </a:rPr>
              <a:t>And Regression</a:t>
            </a:r>
            <a:br>
              <a:rPr lang="en-US" sz="1400" dirty="0" smtClean="0">
                <a:latin typeface="Calibri" panose="020F0502020204030204" pitchFamily="34" charset="0"/>
              </a:rPr>
            </a:br>
            <a:r>
              <a:rPr lang="en-US" sz="1400" dirty="0" smtClean="0">
                <a:latin typeface="Calibri" panose="020F0502020204030204" pitchFamily="34" charset="0"/>
              </a:rPr>
              <a:t>Trees (</a:t>
            </a:r>
            <a:r>
              <a:rPr lang="en-US" sz="1400" dirty="0" err="1" smtClean="0">
                <a:latin typeface="Calibri" panose="020F0502020204030204" pitchFamily="34" charset="0"/>
              </a:rPr>
              <a:t>rpart</a:t>
            </a:r>
            <a:r>
              <a:rPr lang="en-US" sz="1400" dirty="0" smtClean="0">
                <a:latin typeface="Calibri" panose="020F0502020204030204" pitchFamily="34" charset="0"/>
              </a:rPr>
              <a:t>)</a:t>
            </a:r>
            <a:endParaRPr lang="en-US" sz="1400" dirty="0">
              <a:latin typeface="Calibri" panose="020F0502020204030204" pitchFamily="34" charset="0"/>
            </a:endParaRPr>
          </a:p>
        </p:txBody>
      </p:sp>
      <p:sp>
        <p:nvSpPr>
          <p:cNvPr id="22" name="TextBox 21"/>
          <p:cNvSpPr txBox="1"/>
          <p:nvPr/>
        </p:nvSpPr>
        <p:spPr>
          <a:xfrm>
            <a:off x="3581400" y="2448580"/>
            <a:ext cx="1447800" cy="738664"/>
          </a:xfrm>
          <a:prstGeom prst="rect">
            <a:avLst/>
          </a:prstGeom>
          <a:noFill/>
        </p:spPr>
        <p:txBody>
          <a:bodyPr wrap="square" rtlCol="0">
            <a:spAutoFit/>
          </a:bodyPr>
          <a:lstStyle/>
          <a:p>
            <a:pPr algn="ctr"/>
            <a:r>
              <a:rPr lang="en-US" sz="1400" dirty="0" smtClean="0">
                <a:latin typeface="Calibri" panose="020F0502020204030204" pitchFamily="34" charset="0"/>
              </a:rPr>
              <a:t>Random</a:t>
            </a:r>
            <a:br>
              <a:rPr lang="en-US" sz="1400" dirty="0" smtClean="0">
                <a:latin typeface="Calibri" panose="020F0502020204030204" pitchFamily="34" charset="0"/>
              </a:rPr>
            </a:br>
            <a:r>
              <a:rPr lang="en-US" sz="1400" dirty="0" smtClean="0">
                <a:latin typeface="Calibri" panose="020F0502020204030204" pitchFamily="34" charset="0"/>
              </a:rPr>
              <a:t>Forest</a:t>
            </a:r>
          </a:p>
          <a:p>
            <a:pPr algn="ctr"/>
            <a:r>
              <a:rPr lang="en-US" sz="1400" dirty="0" smtClean="0">
                <a:latin typeface="Calibri" panose="020F0502020204030204" pitchFamily="34" charset="0"/>
              </a:rPr>
              <a:t>(</a:t>
            </a:r>
            <a:r>
              <a:rPr lang="en-US" sz="1400" dirty="0" err="1" smtClean="0">
                <a:latin typeface="Calibri" panose="020F0502020204030204" pitchFamily="34" charset="0"/>
              </a:rPr>
              <a:t>randomForest</a:t>
            </a:r>
            <a:r>
              <a:rPr lang="en-US" sz="1400" dirty="0" smtClean="0">
                <a:latin typeface="Calibri" panose="020F0502020204030204" pitchFamily="34" charset="0"/>
              </a:rPr>
              <a:t>)</a:t>
            </a:r>
            <a:endParaRPr lang="en-US" sz="1400" dirty="0">
              <a:latin typeface="Calibri" panose="020F0502020204030204" pitchFamily="34" charset="0"/>
            </a:endParaRPr>
          </a:p>
        </p:txBody>
      </p:sp>
      <p:sp>
        <p:nvSpPr>
          <p:cNvPr id="23" name="TextBox 22"/>
          <p:cNvSpPr txBox="1"/>
          <p:nvPr/>
        </p:nvSpPr>
        <p:spPr>
          <a:xfrm>
            <a:off x="4914900" y="2438400"/>
            <a:ext cx="1181099" cy="954107"/>
          </a:xfrm>
          <a:prstGeom prst="rect">
            <a:avLst/>
          </a:prstGeom>
          <a:noFill/>
        </p:spPr>
        <p:txBody>
          <a:bodyPr wrap="square" rtlCol="0">
            <a:spAutoFit/>
          </a:bodyPr>
          <a:lstStyle/>
          <a:p>
            <a:pPr algn="ctr"/>
            <a:r>
              <a:rPr lang="en-US" sz="1400" dirty="0" smtClean="0">
                <a:latin typeface="Calibri" panose="020F0502020204030204" pitchFamily="34" charset="0"/>
              </a:rPr>
              <a:t>Gradient</a:t>
            </a:r>
            <a:br>
              <a:rPr lang="en-US" sz="1400" dirty="0" smtClean="0">
                <a:latin typeface="Calibri" panose="020F0502020204030204" pitchFamily="34" charset="0"/>
              </a:rPr>
            </a:br>
            <a:r>
              <a:rPr lang="en-US" sz="1400" dirty="0" smtClean="0">
                <a:latin typeface="Calibri" panose="020F0502020204030204" pitchFamily="34" charset="0"/>
              </a:rPr>
              <a:t>Boosted</a:t>
            </a:r>
            <a:br>
              <a:rPr lang="en-US" sz="1400" dirty="0" smtClean="0">
                <a:latin typeface="Calibri" panose="020F0502020204030204" pitchFamily="34" charset="0"/>
              </a:rPr>
            </a:br>
            <a:r>
              <a:rPr lang="en-US" sz="1400" dirty="0" smtClean="0">
                <a:latin typeface="Calibri" panose="020F0502020204030204" pitchFamily="34" charset="0"/>
              </a:rPr>
              <a:t>Machines</a:t>
            </a:r>
            <a:br>
              <a:rPr lang="en-US" sz="1400" dirty="0" smtClean="0">
                <a:latin typeface="Calibri" panose="020F0502020204030204" pitchFamily="34" charset="0"/>
              </a:rPr>
            </a:br>
            <a:r>
              <a:rPr lang="en-US" sz="1400" dirty="0" smtClean="0">
                <a:latin typeface="Calibri" panose="020F0502020204030204" pitchFamily="34" charset="0"/>
              </a:rPr>
              <a:t>(</a:t>
            </a:r>
            <a:r>
              <a:rPr lang="en-US" sz="1400" dirty="0" err="1" smtClean="0">
                <a:latin typeface="Calibri" panose="020F0502020204030204" pitchFamily="34" charset="0"/>
              </a:rPr>
              <a:t>gbm</a:t>
            </a:r>
            <a:r>
              <a:rPr lang="en-US" sz="1400" dirty="0" smtClean="0">
                <a:latin typeface="Calibri" panose="020F0502020204030204" pitchFamily="34" charset="0"/>
              </a:rPr>
              <a:t>)</a:t>
            </a:r>
            <a:endParaRPr lang="en-US" sz="1400" dirty="0">
              <a:latin typeface="Calibri" panose="020F0502020204030204" pitchFamily="34" charset="0"/>
            </a:endParaRPr>
          </a:p>
        </p:txBody>
      </p:sp>
      <p:sp>
        <p:nvSpPr>
          <p:cNvPr id="24" name="TextBox 23"/>
          <p:cNvSpPr txBox="1"/>
          <p:nvPr/>
        </p:nvSpPr>
        <p:spPr>
          <a:xfrm>
            <a:off x="1235109" y="6096000"/>
            <a:ext cx="2346291" cy="369332"/>
          </a:xfrm>
          <a:prstGeom prst="rect">
            <a:avLst/>
          </a:prstGeom>
          <a:noFill/>
        </p:spPr>
        <p:txBody>
          <a:bodyPr wrap="square" rtlCol="0">
            <a:spAutoFit/>
          </a:bodyPr>
          <a:lstStyle/>
          <a:p>
            <a:pPr algn="ctr"/>
            <a:r>
              <a:rPr lang="en-US" dirty="0" smtClean="0">
                <a:latin typeface="Calibri" panose="020F0502020204030204" pitchFamily="34" charset="0"/>
              </a:rPr>
              <a:t>Linear Models</a:t>
            </a:r>
            <a:endParaRPr lang="en-US" dirty="0">
              <a:latin typeface="Calibri" panose="020F0502020204030204" pitchFamily="34" charset="0"/>
            </a:endParaRPr>
          </a:p>
        </p:txBody>
      </p:sp>
      <p:sp>
        <p:nvSpPr>
          <p:cNvPr id="25" name="TextBox 24"/>
          <p:cNvSpPr txBox="1"/>
          <p:nvPr/>
        </p:nvSpPr>
        <p:spPr>
          <a:xfrm>
            <a:off x="3581400" y="6096000"/>
            <a:ext cx="2514600" cy="369332"/>
          </a:xfrm>
          <a:prstGeom prst="rect">
            <a:avLst/>
          </a:prstGeom>
          <a:noFill/>
        </p:spPr>
        <p:txBody>
          <a:bodyPr wrap="square" rtlCol="0">
            <a:spAutoFit/>
          </a:bodyPr>
          <a:lstStyle/>
          <a:p>
            <a:pPr algn="ctr"/>
            <a:r>
              <a:rPr lang="en-US" dirty="0" smtClean="0">
                <a:latin typeface="Calibri" panose="020F0502020204030204" pitchFamily="34" charset="0"/>
              </a:rPr>
              <a:t>Decision Trees</a:t>
            </a:r>
            <a:endParaRPr lang="en-US" dirty="0">
              <a:latin typeface="Calibri" panose="020F0502020204030204" pitchFamily="34" charset="0"/>
            </a:endParaRPr>
          </a:p>
        </p:txBody>
      </p:sp>
      <p:sp>
        <p:nvSpPr>
          <p:cNvPr id="26" name="TextBox 25"/>
          <p:cNvSpPr txBox="1"/>
          <p:nvPr/>
        </p:nvSpPr>
        <p:spPr>
          <a:xfrm>
            <a:off x="6096000" y="6096000"/>
            <a:ext cx="2514600" cy="369332"/>
          </a:xfrm>
          <a:prstGeom prst="rect">
            <a:avLst/>
          </a:prstGeom>
          <a:noFill/>
        </p:spPr>
        <p:txBody>
          <a:bodyPr wrap="square" rtlCol="0">
            <a:spAutoFit/>
          </a:bodyPr>
          <a:lstStyle/>
          <a:p>
            <a:pPr algn="ctr"/>
            <a:r>
              <a:rPr lang="en-US" dirty="0" smtClean="0">
                <a:latin typeface="Calibri" panose="020F0502020204030204" pitchFamily="34" charset="0"/>
              </a:rPr>
              <a:t>Others</a:t>
            </a:r>
            <a:endParaRPr lang="en-US" dirty="0">
              <a:latin typeface="Calibri" panose="020F0502020204030204" pitchFamily="34" charset="0"/>
            </a:endParaRPr>
          </a:p>
        </p:txBody>
      </p:sp>
      <p:sp>
        <p:nvSpPr>
          <p:cNvPr id="27" name="TextBox 26"/>
          <p:cNvSpPr txBox="1"/>
          <p:nvPr/>
        </p:nvSpPr>
        <p:spPr>
          <a:xfrm>
            <a:off x="6781800" y="5257800"/>
            <a:ext cx="1473930" cy="523220"/>
          </a:xfrm>
          <a:prstGeom prst="rect">
            <a:avLst/>
          </a:prstGeom>
          <a:noFill/>
        </p:spPr>
        <p:txBody>
          <a:bodyPr wrap="none" rtlCol="0">
            <a:spAutoFit/>
          </a:bodyPr>
          <a:lstStyle/>
          <a:p>
            <a:pPr algn="ctr"/>
            <a:r>
              <a:rPr lang="en-US" sz="1400" dirty="0" smtClean="0">
                <a:latin typeface="Calibri" panose="020F0502020204030204" pitchFamily="34" charset="0"/>
              </a:rPr>
              <a:t>Nearest Neighbor</a:t>
            </a:r>
            <a:br>
              <a:rPr lang="en-US" sz="1400" dirty="0" smtClean="0">
                <a:latin typeface="Calibri" panose="020F0502020204030204" pitchFamily="34" charset="0"/>
              </a:rPr>
            </a:br>
            <a:r>
              <a:rPr lang="en-US" sz="1400" dirty="0" smtClean="0">
                <a:latin typeface="Calibri" panose="020F0502020204030204" pitchFamily="34" charset="0"/>
              </a:rPr>
              <a:t>(</a:t>
            </a:r>
            <a:r>
              <a:rPr lang="en-US" sz="1400" dirty="0" err="1" smtClean="0">
                <a:latin typeface="Calibri" panose="020F0502020204030204" pitchFamily="34" charset="0"/>
              </a:rPr>
              <a:t>kNN</a:t>
            </a:r>
            <a:r>
              <a:rPr lang="en-US" sz="1400" dirty="0" smtClean="0">
                <a:latin typeface="Calibri" panose="020F0502020204030204" pitchFamily="34" charset="0"/>
              </a:rPr>
              <a:t>)</a:t>
            </a:r>
            <a:endParaRPr lang="en-US" sz="1400" dirty="0">
              <a:latin typeface="Calibri" panose="020F0502020204030204" pitchFamily="34" charset="0"/>
            </a:endParaRPr>
          </a:p>
        </p:txBody>
      </p:sp>
      <p:sp>
        <p:nvSpPr>
          <p:cNvPr id="28" name="TextBox 27"/>
          <p:cNvSpPr txBox="1"/>
          <p:nvPr/>
        </p:nvSpPr>
        <p:spPr>
          <a:xfrm>
            <a:off x="6096000" y="2438400"/>
            <a:ext cx="990600" cy="738664"/>
          </a:xfrm>
          <a:prstGeom prst="rect">
            <a:avLst/>
          </a:prstGeom>
          <a:noFill/>
        </p:spPr>
        <p:txBody>
          <a:bodyPr wrap="square" rtlCol="0">
            <a:spAutoFit/>
          </a:bodyPr>
          <a:lstStyle/>
          <a:p>
            <a:pPr algn="ctr"/>
            <a:r>
              <a:rPr lang="en-US" sz="1400" dirty="0" smtClean="0">
                <a:latin typeface="Calibri" panose="020F0502020204030204" pitchFamily="34" charset="0"/>
              </a:rPr>
              <a:t>Neural</a:t>
            </a:r>
            <a:br>
              <a:rPr lang="en-US" sz="1400" dirty="0" smtClean="0">
                <a:latin typeface="Calibri" panose="020F0502020204030204" pitchFamily="34" charset="0"/>
              </a:rPr>
            </a:br>
            <a:r>
              <a:rPr lang="en-US" sz="1400" dirty="0" smtClean="0">
                <a:latin typeface="Calibri" panose="020F0502020204030204" pitchFamily="34" charset="0"/>
              </a:rPr>
              <a:t>Networks</a:t>
            </a:r>
            <a:br>
              <a:rPr lang="en-US" sz="1400" dirty="0" smtClean="0">
                <a:latin typeface="Calibri" panose="020F0502020204030204" pitchFamily="34" charset="0"/>
              </a:rPr>
            </a:br>
            <a:r>
              <a:rPr lang="en-US" sz="1400" dirty="0" smtClean="0">
                <a:latin typeface="Calibri" panose="020F0502020204030204" pitchFamily="34" charset="0"/>
              </a:rPr>
              <a:t>(</a:t>
            </a:r>
            <a:r>
              <a:rPr lang="en-US" sz="1400" dirty="0" err="1" smtClean="0">
                <a:latin typeface="Calibri" panose="020F0502020204030204" pitchFamily="34" charset="0"/>
              </a:rPr>
              <a:t>nnet</a:t>
            </a:r>
            <a:r>
              <a:rPr lang="en-US" sz="1400" dirty="0" smtClean="0">
                <a:latin typeface="Calibri" panose="020F0502020204030204" pitchFamily="34" charset="0"/>
              </a:rPr>
              <a:t>)</a:t>
            </a:r>
            <a:endParaRPr lang="en-US" sz="1400" dirty="0">
              <a:latin typeface="Calibri" panose="020F0502020204030204" pitchFamily="34" charset="0"/>
            </a:endParaRPr>
          </a:p>
        </p:txBody>
      </p:sp>
      <p:sp>
        <p:nvSpPr>
          <p:cNvPr id="29" name="TextBox 28"/>
          <p:cNvSpPr txBox="1"/>
          <p:nvPr/>
        </p:nvSpPr>
        <p:spPr>
          <a:xfrm>
            <a:off x="7086600" y="2362200"/>
            <a:ext cx="1523999" cy="954107"/>
          </a:xfrm>
          <a:prstGeom prst="rect">
            <a:avLst/>
          </a:prstGeom>
          <a:noFill/>
        </p:spPr>
        <p:txBody>
          <a:bodyPr wrap="square" rtlCol="0">
            <a:spAutoFit/>
          </a:bodyPr>
          <a:lstStyle/>
          <a:p>
            <a:pPr algn="ctr"/>
            <a:r>
              <a:rPr lang="en-US" sz="1400" dirty="0" smtClean="0">
                <a:latin typeface="Calibri" panose="020F0502020204030204" pitchFamily="34" charset="0"/>
              </a:rPr>
              <a:t>Support</a:t>
            </a:r>
            <a:br>
              <a:rPr lang="en-US" sz="1400" dirty="0" smtClean="0">
                <a:latin typeface="Calibri" panose="020F0502020204030204" pitchFamily="34" charset="0"/>
              </a:rPr>
            </a:br>
            <a:r>
              <a:rPr lang="en-US" sz="1400" dirty="0" smtClean="0">
                <a:latin typeface="Calibri" panose="020F0502020204030204" pitchFamily="34" charset="0"/>
              </a:rPr>
              <a:t>Vector</a:t>
            </a:r>
            <a:br>
              <a:rPr lang="en-US" sz="1400" dirty="0" smtClean="0">
                <a:latin typeface="Calibri" panose="020F0502020204030204" pitchFamily="34" charset="0"/>
              </a:rPr>
            </a:br>
            <a:r>
              <a:rPr lang="en-US" sz="1400" dirty="0" smtClean="0">
                <a:latin typeface="Calibri" panose="020F0502020204030204" pitchFamily="34" charset="0"/>
              </a:rPr>
              <a:t>Machines</a:t>
            </a:r>
            <a:br>
              <a:rPr lang="en-US" sz="1400" dirty="0" smtClean="0">
                <a:latin typeface="Calibri" panose="020F0502020204030204" pitchFamily="34" charset="0"/>
              </a:rPr>
            </a:br>
            <a:r>
              <a:rPr lang="en-US" sz="1400" dirty="0" smtClean="0">
                <a:latin typeface="Calibri" panose="020F0502020204030204" pitchFamily="34" charset="0"/>
              </a:rPr>
              <a:t>(</a:t>
            </a:r>
            <a:r>
              <a:rPr lang="en-US" sz="1400" dirty="0" err="1" smtClean="0">
                <a:latin typeface="Calibri" panose="020F0502020204030204" pitchFamily="34" charset="0"/>
              </a:rPr>
              <a:t>kernlab</a:t>
            </a:r>
            <a:r>
              <a:rPr lang="en-US" sz="1400" dirty="0" smtClean="0">
                <a:latin typeface="Calibri" panose="020F0502020204030204" pitchFamily="34" charset="0"/>
              </a:rPr>
              <a:t>)</a:t>
            </a:r>
            <a:endParaRPr lang="en-US" sz="1400" dirty="0">
              <a:latin typeface="Calibri" panose="020F0502020204030204" pitchFamily="34" charset="0"/>
            </a:endParaRPr>
          </a:p>
        </p:txBody>
      </p:sp>
      <p:sp>
        <p:nvSpPr>
          <p:cNvPr id="30" name="TextBox 29"/>
          <p:cNvSpPr txBox="1"/>
          <p:nvPr/>
        </p:nvSpPr>
        <p:spPr>
          <a:xfrm>
            <a:off x="6963101" y="4343400"/>
            <a:ext cx="1059071" cy="523220"/>
          </a:xfrm>
          <a:prstGeom prst="rect">
            <a:avLst/>
          </a:prstGeom>
          <a:noFill/>
        </p:spPr>
        <p:txBody>
          <a:bodyPr wrap="none" rtlCol="0">
            <a:spAutoFit/>
          </a:bodyPr>
          <a:lstStyle/>
          <a:p>
            <a:pPr algn="ctr"/>
            <a:r>
              <a:rPr lang="en-US" sz="1400" dirty="0" smtClean="0">
                <a:latin typeface="Calibri" panose="020F0502020204030204" pitchFamily="34" charset="0"/>
              </a:rPr>
              <a:t>Naïve Bayes</a:t>
            </a:r>
            <a:br>
              <a:rPr lang="en-US" sz="1400" dirty="0" smtClean="0">
                <a:latin typeface="Calibri" panose="020F0502020204030204" pitchFamily="34" charset="0"/>
              </a:rPr>
            </a:br>
            <a:r>
              <a:rPr lang="en-US" sz="1400" dirty="0" smtClean="0">
                <a:latin typeface="Calibri" panose="020F0502020204030204" pitchFamily="34" charset="0"/>
              </a:rPr>
              <a:t>(</a:t>
            </a:r>
            <a:r>
              <a:rPr lang="en-US" sz="1400" dirty="0" err="1" smtClean="0">
                <a:latin typeface="Calibri" panose="020F0502020204030204" pitchFamily="34" charset="0"/>
              </a:rPr>
              <a:t>klaR</a:t>
            </a:r>
            <a:r>
              <a:rPr lang="en-US" sz="1400" dirty="0" smtClean="0">
                <a:latin typeface="Calibri" panose="020F0502020204030204" pitchFamily="34" charset="0"/>
              </a:rPr>
              <a:t>)</a:t>
            </a:r>
            <a:endParaRPr lang="en-US" sz="1400" dirty="0">
              <a:latin typeface="Calibri" panose="020F0502020204030204" pitchFamily="34" charset="0"/>
            </a:endParaRPr>
          </a:p>
        </p:txBody>
      </p:sp>
    </p:spTree>
    <p:extLst>
      <p:ext uri="{BB962C8B-B14F-4D97-AF65-F5344CB8AC3E}">
        <p14:creationId xmlns:p14="http://schemas.microsoft.com/office/powerpoint/2010/main" val="5455381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838200"/>
          </a:xfrm>
        </p:spPr>
        <p:txBody>
          <a:bodyPr/>
          <a:lstStyle/>
          <a:p>
            <a:r>
              <a:rPr lang="en-US" sz="4400" dirty="0" smtClean="0">
                <a:solidFill>
                  <a:schemeClr val="tx1"/>
                </a:solidFill>
                <a:latin typeface="Calibri" panose="020F0502020204030204" pitchFamily="34" charset="0"/>
              </a:rPr>
              <a:t>HISTOGRAM </a:t>
            </a:r>
            <a:endParaRPr lang="en-US" sz="4400" dirty="0">
              <a:solidFill>
                <a:schemeClr val="tx1"/>
              </a:solidFill>
              <a:latin typeface="Calibri" panose="020F0502020204030204" pitchFamily="34" charset="0"/>
            </a:endParaRPr>
          </a:p>
        </p:txBody>
      </p:sp>
      <p:pic>
        <p:nvPicPr>
          <p:cNvPr id="5" name="Picture 4"/>
          <p:cNvPicPr>
            <a:picLocks noChangeAspect="1"/>
          </p:cNvPicPr>
          <p:nvPr/>
        </p:nvPicPr>
        <p:blipFill>
          <a:blip r:embed="rId2"/>
          <a:stretch>
            <a:fillRect/>
          </a:stretch>
        </p:blipFill>
        <p:spPr>
          <a:xfrm>
            <a:off x="228600" y="1066800"/>
            <a:ext cx="8829838" cy="5638800"/>
          </a:xfrm>
          <a:prstGeom prst="rect">
            <a:avLst/>
          </a:prstGeom>
        </p:spPr>
      </p:pic>
    </p:spTree>
    <p:extLst>
      <p:ext uri="{BB962C8B-B14F-4D97-AF65-F5344CB8AC3E}">
        <p14:creationId xmlns:p14="http://schemas.microsoft.com/office/powerpoint/2010/main" val="6609106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1886" y="228600"/>
            <a:ext cx="7772400" cy="990600"/>
          </a:xfrm>
        </p:spPr>
        <p:txBody>
          <a:bodyPr/>
          <a:lstStyle/>
          <a:p>
            <a:r>
              <a:rPr lang="en-US" sz="4400" dirty="0" smtClean="0">
                <a:solidFill>
                  <a:schemeClr val="tx1"/>
                </a:solidFill>
                <a:latin typeface="Calibri" panose="020F0502020204030204" pitchFamily="34" charset="0"/>
              </a:rPr>
              <a:t>Scatter PLOT</a:t>
            </a:r>
            <a:endParaRPr lang="en-US" sz="4400" dirty="0">
              <a:solidFill>
                <a:schemeClr val="tx1"/>
              </a:solidFill>
              <a:latin typeface="Calibri" panose="020F0502020204030204" pitchFamily="34" charset="0"/>
            </a:endParaRPr>
          </a:p>
        </p:txBody>
      </p:sp>
      <p:pic>
        <p:nvPicPr>
          <p:cNvPr id="4" name="Picture 3"/>
          <p:cNvPicPr>
            <a:picLocks noChangeAspect="1"/>
          </p:cNvPicPr>
          <p:nvPr/>
        </p:nvPicPr>
        <p:blipFill>
          <a:blip r:embed="rId2"/>
          <a:stretch>
            <a:fillRect/>
          </a:stretch>
        </p:blipFill>
        <p:spPr>
          <a:xfrm>
            <a:off x="391886" y="1447800"/>
            <a:ext cx="7162800" cy="4952923"/>
          </a:xfrm>
          <a:prstGeom prst="rect">
            <a:avLst/>
          </a:prstGeom>
        </p:spPr>
      </p:pic>
    </p:spTree>
    <p:extLst>
      <p:ext uri="{BB962C8B-B14F-4D97-AF65-F5344CB8AC3E}">
        <p14:creationId xmlns:p14="http://schemas.microsoft.com/office/powerpoint/2010/main" val="22995264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7620000" cy="609600"/>
          </a:xfrm>
        </p:spPr>
        <p:txBody>
          <a:bodyPr>
            <a:noAutofit/>
          </a:bodyPr>
          <a:lstStyle/>
          <a:p>
            <a:r>
              <a:rPr lang="en-US" sz="4400" dirty="0" smtClean="0">
                <a:solidFill>
                  <a:schemeClr val="tx1"/>
                </a:solidFill>
                <a:latin typeface="Calibri" panose="020F0502020204030204" pitchFamily="34" charset="0"/>
              </a:rPr>
              <a:t>outline</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a:xfrm>
            <a:off x="533400" y="1011382"/>
            <a:ext cx="7620000" cy="4373563"/>
          </a:xfrm>
        </p:spPr>
        <p:txBody>
          <a:bodyPr>
            <a:noAutofit/>
          </a:bodyPr>
          <a:lstStyle/>
          <a:p>
            <a:pPr marL="342900" indent="-342900">
              <a:buFont typeface="Wingdings" panose="05000000000000000000" pitchFamily="2" charset="2"/>
              <a:buChar char="Ø"/>
            </a:pPr>
            <a:r>
              <a:rPr lang="en-US" sz="1800" dirty="0" smtClean="0">
                <a:solidFill>
                  <a:schemeClr val="tx1"/>
                </a:solidFill>
                <a:latin typeface="Calibri" panose="020F0502020204030204" pitchFamily="34" charset="0"/>
              </a:rPr>
              <a:t>Introduction to H2O</a:t>
            </a:r>
          </a:p>
          <a:p>
            <a:pPr marL="800100" lvl="1" indent="-342900"/>
            <a:r>
              <a:rPr lang="en-US" sz="1800" dirty="0" smtClean="0">
                <a:solidFill>
                  <a:schemeClr val="tx1"/>
                </a:solidFill>
                <a:latin typeface="Calibri" panose="020F0502020204030204" pitchFamily="34" charset="0"/>
              </a:rPr>
              <a:t>What is H2O and system requirements</a:t>
            </a:r>
          </a:p>
          <a:p>
            <a:pPr marL="800100" lvl="1" indent="-342900"/>
            <a:r>
              <a:rPr lang="en-US" sz="1800" dirty="0" smtClean="0">
                <a:solidFill>
                  <a:schemeClr val="tx1"/>
                </a:solidFill>
                <a:latin typeface="Calibri" panose="020F0502020204030204" pitchFamily="34" charset="0"/>
              </a:rPr>
              <a:t>H2O Architecture</a:t>
            </a:r>
          </a:p>
          <a:p>
            <a:pPr marL="800100" lvl="1" indent="-342900"/>
            <a:r>
              <a:rPr lang="en-US" sz="1800" dirty="0" smtClean="0">
                <a:solidFill>
                  <a:schemeClr val="tx1"/>
                </a:solidFill>
                <a:latin typeface="Calibri" panose="020F0502020204030204" pitchFamily="34" charset="0"/>
              </a:rPr>
              <a:t>H2O products</a:t>
            </a:r>
          </a:p>
          <a:p>
            <a:pPr marL="800100" lvl="1" indent="-342900"/>
            <a:r>
              <a:rPr lang="en-US" sz="1800" dirty="0" smtClean="0">
                <a:solidFill>
                  <a:schemeClr val="tx1"/>
                </a:solidFill>
                <a:latin typeface="Calibri" panose="020F0502020204030204" pitchFamily="34" charset="0"/>
              </a:rPr>
              <a:t>How different REST API communicate with H2O: R, Python, Tableau</a:t>
            </a:r>
          </a:p>
          <a:p>
            <a:pPr marL="800100" lvl="1" indent="-342900"/>
            <a:r>
              <a:rPr lang="en-US" sz="1800" dirty="0" smtClean="0">
                <a:solidFill>
                  <a:schemeClr val="tx1"/>
                </a:solidFill>
                <a:latin typeface="Calibri" panose="020F0502020204030204" pitchFamily="34" charset="0"/>
              </a:rPr>
              <a:t>H2O Web UI Flow Demo</a:t>
            </a:r>
          </a:p>
          <a:p>
            <a:pPr marL="800100" lvl="1" indent="-342900"/>
            <a:r>
              <a:rPr lang="en-US" sz="1800" dirty="0" smtClean="0">
                <a:solidFill>
                  <a:schemeClr val="tx1"/>
                </a:solidFill>
                <a:latin typeface="Calibri" panose="020F0502020204030204" pitchFamily="34" charset="0"/>
              </a:rPr>
              <a:t>H2O Demo in R</a:t>
            </a:r>
            <a:endParaRPr lang="en-US" sz="1800" dirty="0" smtClean="0">
              <a:solidFill>
                <a:schemeClr val="tx1"/>
              </a:solidFill>
              <a:latin typeface="Calibri" panose="020F0502020204030204" pitchFamily="34" charset="0"/>
            </a:endParaRPr>
          </a:p>
          <a:p>
            <a:pPr marL="342900" indent="-342900">
              <a:buFont typeface="Wingdings" panose="05000000000000000000" pitchFamily="2" charset="2"/>
              <a:buChar char="Ø"/>
            </a:pPr>
            <a:r>
              <a:rPr lang="en-US" sz="1800" dirty="0" smtClean="0">
                <a:solidFill>
                  <a:schemeClr val="tx1"/>
                </a:solidFill>
                <a:latin typeface="Calibri" panose="020F0502020204030204" pitchFamily="34" charset="0"/>
              </a:rPr>
              <a:t>Introduction to IBM Watson</a:t>
            </a:r>
          </a:p>
          <a:p>
            <a:pPr marL="800100" lvl="1" indent="-342900"/>
            <a:r>
              <a:rPr lang="en-US" sz="1800" dirty="0">
                <a:solidFill>
                  <a:schemeClr val="tx1"/>
                </a:solidFill>
                <a:latin typeface="Calibri" panose="020F0502020204030204" pitchFamily="34" charset="0"/>
              </a:rPr>
              <a:t>Tone </a:t>
            </a:r>
            <a:r>
              <a:rPr lang="en-US" sz="1800" dirty="0" smtClean="0">
                <a:solidFill>
                  <a:schemeClr val="tx1"/>
                </a:solidFill>
                <a:latin typeface="Calibri" panose="020F0502020204030204" pitchFamily="34" charset="0"/>
              </a:rPr>
              <a:t>Analyzer: Basic Flow, Service Use Case</a:t>
            </a:r>
            <a:endParaRPr lang="en-US" sz="1800" dirty="0">
              <a:solidFill>
                <a:schemeClr val="tx1"/>
              </a:solidFill>
              <a:latin typeface="Calibri" panose="020F0502020204030204" pitchFamily="34" charset="0"/>
            </a:endParaRPr>
          </a:p>
          <a:p>
            <a:pPr marL="800100" lvl="1" indent="-342900"/>
            <a:r>
              <a:rPr lang="en-US" sz="1800" dirty="0" smtClean="0">
                <a:solidFill>
                  <a:schemeClr val="tx1"/>
                </a:solidFill>
                <a:latin typeface="Calibri" panose="020F0502020204030204" pitchFamily="34" charset="0"/>
              </a:rPr>
              <a:t>Deploying </a:t>
            </a:r>
            <a:r>
              <a:rPr lang="en-US" sz="1800" dirty="0">
                <a:solidFill>
                  <a:schemeClr val="tx1"/>
                </a:solidFill>
                <a:latin typeface="Calibri" panose="020F0502020204030204" pitchFamily="34" charset="0"/>
              </a:rPr>
              <a:t>Example node.js application</a:t>
            </a:r>
          </a:p>
          <a:p>
            <a:pPr marL="800100" lvl="1" indent="-342900"/>
            <a:r>
              <a:rPr lang="en-US" sz="1800" dirty="0">
                <a:solidFill>
                  <a:schemeClr val="tx1"/>
                </a:solidFill>
                <a:latin typeface="Calibri" panose="020F0502020204030204" pitchFamily="34" charset="0"/>
              </a:rPr>
              <a:t>Prerequisites</a:t>
            </a:r>
          </a:p>
          <a:p>
            <a:pPr marL="800100" lvl="1" indent="-342900"/>
            <a:r>
              <a:rPr lang="en-US" sz="1800" dirty="0">
                <a:solidFill>
                  <a:schemeClr val="tx1"/>
                </a:solidFill>
                <a:latin typeface="Calibri" panose="020F0502020204030204" pitchFamily="34" charset="0"/>
              </a:rPr>
              <a:t>Deploy and run the application in </a:t>
            </a:r>
            <a:r>
              <a:rPr lang="en-US" sz="1800" dirty="0" err="1">
                <a:solidFill>
                  <a:schemeClr val="tx1"/>
                </a:solidFill>
                <a:latin typeface="Calibri" panose="020F0502020204030204" pitchFamily="34" charset="0"/>
              </a:rPr>
              <a:t>Bluemix</a:t>
            </a:r>
            <a:endParaRPr lang="en-US" sz="1800" dirty="0">
              <a:solidFill>
                <a:schemeClr val="tx1"/>
              </a:solidFill>
              <a:latin typeface="Calibri" panose="020F0502020204030204" pitchFamily="34" charset="0"/>
            </a:endParaRPr>
          </a:p>
          <a:p>
            <a:pPr marL="800100" lvl="1" indent="-342900"/>
            <a:r>
              <a:rPr lang="en-US" sz="1800" dirty="0">
                <a:solidFill>
                  <a:schemeClr val="tx1"/>
                </a:solidFill>
                <a:latin typeface="Calibri" panose="020F0502020204030204" pitchFamily="34" charset="0"/>
              </a:rPr>
              <a:t>Run the application locally</a:t>
            </a:r>
          </a:p>
          <a:p>
            <a:pPr marL="800100" lvl="1" indent="-342900"/>
            <a:r>
              <a:rPr lang="en-US" sz="1800" dirty="0">
                <a:solidFill>
                  <a:schemeClr val="tx1"/>
                </a:solidFill>
                <a:latin typeface="Calibri" panose="020F0502020204030204" pitchFamily="34" charset="0"/>
              </a:rPr>
              <a:t>Demo in R</a:t>
            </a:r>
          </a:p>
          <a:p>
            <a:pPr marL="800100" lvl="1" indent="-342900"/>
            <a:r>
              <a:rPr lang="en-US" sz="1800" dirty="0">
                <a:solidFill>
                  <a:schemeClr val="tx1"/>
                </a:solidFill>
                <a:latin typeface="Calibri" panose="020F0502020204030204" pitchFamily="34" charset="0"/>
              </a:rPr>
              <a:t>Language </a:t>
            </a:r>
            <a:r>
              <a:rPr lang="en-US" sz="1800" dirty="0" smtClean="0">
                <a:solidFill>
                  <a:schemeClr val="tx1"/>
                </a:solidFill>
                <a:latin typeface="Calibri" panose="020F0502020204030204" pitchFamily="34" charset="0"/>
              </a:rPr>
              <a:t>Translator</a:t>
            </a:r>
          </a:p>
          <a:p>
            <a:pPr marL="800100" lvl="1" indent="-342900"/>
            <a:r>
              <a:rPr lang="en-US" sz="1800" dirty="0" smtClean="0">
                <a:solidFill>
                  <a:schemeClr val="tx1"/>
                </a:solidFill>
                <a:latin typeface="Calibri" panose="020F0502020204030204" pitchFamily="34" charset="0"/>
              </a:rPr>
              <a:t>Applications</a:t>
            </a:r>
          </a:p>
          <a:p>
            <a:pPr marL="800100" lvl="1" indent="-342900"/>
            <a:r>
              <a:rPr lang="en-US" sz="1800" dirty="0" smtClean="0">
                <a:solidFill>
                  <a:schemeClr val="tx1"/>
                </a:solidFill>
                <a:latin typeface="Calibri" panose="020F0502020204030204" pitchFamily="34" charset="0"/>
              </a:rPr>
              <a:t>Cons</a:t>
            </a:r>
            <a:endParaRPr lang="en-US" sz="1800" dirty="0">
              <a:solidFill>
                <a:schemeClr val="tx1"/>
              </a:solidFill>
              <a:latin typeface="Calibri" panose="020F0502020204030204" pitchFamily="34" charset="0"/>
            </a:endParaRPr>
          </a:p>
          <a:p>
            <a:pPr marL="1485900" lvl="2" indent="-342900"/>
            <a:endParaRPr lang="en-US" dirty="0">
              <a:solidFill>
                <a:schemeClr val="tx1"/>
              </a:solidFill>
              <a:latin typeface="Calibri" panose="020F0502020204030204" pitchFamily="34" charset="0"/>
            </a:endParaRPr>
          </a:p>
        </p:txBody>
      </p:sp>
    </p:spTree>
    <p:extLst>
      <p:ext uri="{BB962C8B-B14F-4D97-AF65-F5344CB8AC3E}">
        <p14:creationId xmlns:p14="http://schemas.microsoft.com/office/powerpoint/2010/main" val="18186938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304800"/>
            <a:ext cx="7772400" cy="838200"/>
          </a:xfrm>
        </p:spPr>
        <p:txBody>
          <a:bodyPr/>
          <a:lstStyle/>
          <a:p>
            <a:r>
              <a:rPr lang="en-US" sz="4400" dirty="0" smtClean="0">
                <a:solidFill>
                  <a:schemeClr val="tx1"/>
                </a:solidFill>
                <a:latin typeface="Calibri" panose="020F0502020204030204" pitchFamily="34" charset="0"/>
              </a:rPr>
              <a:t>IBM WATSON </a:t>
            </a:r>
            <a:endParaRPr lang="en-US" sz="4400" dirty="0">
              <a:solidFill>
                <a:schemeClr val="tx1"/>
              </a:solidFill>
              <a:latin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0"/>
            <a:ext cx="9144000" cy="5638800"/>
          </a:xfrm>
          <a:prstGeom prst="rect">
            <a:avLst/>
          </a:prstGeom>
        </p:spPr>
      </p:pic>
    </p:spTree>
    <p:extLst>
      <p:ext uri="{BB962C8B-B14F-4D97-AF65-F5344CB8AC3E}">
        <p14:creationId xmlns:p14="http://schemas.microsoft.com/office/powerpoint/2010/main" val="12339253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1554" y="1371600"/>
            <a:ext cx="7620000" cy="4373563"/>
          </a:xfrm>
        </p:spPr>
        <p:txBody>
          <a:bodyPr>
            <a:noAutofit/>
          </a:bodyPr>
          <a:lstStyle/>
          <a:p>
            <a:r>
              <a:rPr lang="en-US" sz="1800" dirty="0">
                <a:solidFill>
                  <a:schemeClr val="tx1"/>
                </a:solidFill>
                <a:latin typeface="Calibri" panose="020F0502020204030204" pitchFamily="34" charset="0"/>
              </a:rPr>
              <a:t>IBM's </a:t>
            </a:r>
            <a:r>
              <a:rPr lang="en-US" sz="1800" dirty="0" smtClean="0">
                <a:solidFill>
                  <a:schemeClr val="tx1"/>
                </a:solidFill>
                <a:latin typeface="Calibri" panose="020F0502020204030204" pitchFamily="34" charset="0"/>
                <a:hlinkClick r:id="rId2"/>
              </a:rPr>
              <a:t>Watson</a:t>
            </a:r>
            <a:r>
              <a:rPr lang="en-US" sz="1800" dirty="0" smtClean="0">
                <a:solidFill>
                  <a:schemeClr val="tx1"/>
                </a:solidFill>
                <a:latin typeface="Calibri" panose="020F0502020204030204" pitchFamily="34" charset="0"/>
              </a:rPr>
              <a:t> offers few machine learning APIs.</a:t>
            </a:r>
          </a:p>
          <a:p>
            <a:r>
              <a:rPr lang="en-US" sz="1800" dirty="0">
                <a:solidFill>
                  <a:schemeClr val="tx1"/>
                </a:solidFill>
                <a:latin typeface="Calibri" panose="020F0502020204030204" pitchFamily="34" charset="0"/>
              </a:rPr>
              <a:t>The eight services currently available include:</a:t>
            </a:r>
          </a:p>
          <a:p>
            <a:endParaRPr lang="en-US" sz="1800" dirty="0">
              <a:solidFill>
                <a:schemeClr val="tx1"/>
              </a:solidFill>
              <a:latin typeface="Calibri" panose="020F0502020204030204" pitchFamily="34" charset="0"/>
            </a:endParaRPr>
          </a:p>
        </p:txBody>
      </p:sp>
      <p:sp>
        <p:nvSpPr>
          <p:cNvPr id="5" name="Title 1"/>
          <p:cNvSpPr txBox="1">
            <a:spLocks/>
          </p:cNvSpPr>
          <p:nvPr/>
        </p:nvSpPr>
        <p:spPr>
          <a:xfrm>
            <a:off x="304800" y="304800"/>
            <a:ext cx="7772400" cy="8382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r>
              <a:rPr lang="en-US" sz="4400" smtClean="0">
                <a:solidFill>
                  <a:schemeClr val="tx1"/>
                </a:solidFill>
                <a:latin typeface="Calibri" panose="020F0502020204030204" pitchFamily="34" charset="0"/>
              </a:rPr>
              <a:t>IBM WATSON </a:t>
            </a:r>
            <a:endParaRPr lang="en-US" sz="4400" dirty="0">
              <a:solidFill>
                <a:schemeClr val="tx1"/>
              </a:solidFill>
              <a:latin typeface="Calibri" panose="020F050202020403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181172"/>
            <a:ext cx="5829300" cy="3777351"/>
          </a:xfrm>
          <a:prstGeom prst="rect">
            <a:avLst/>
          </a:prstGeom>
        </p:spPr>
      </p:pic>
    </p:spTree>
    <p:extLst>
      <p:ext uri="{BB962C8B-B14F-4D97-AF65-F5344CB8AC3E}">
        <p14:creationId xmlns:p14="http://schemas.microsoft.com/office/powerpoint/2010/main" val="2608911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Calibri" panose="020F0502020204030204" pitchFamily="34" charset="0"/>
              </a:rPr>
              <a:t>Tone Analyzer</a:t>
            </a:r>
          </a:p>
        </p:txBody>
      </p:sp>
      <p:sp>
        <p:nvSpPr>
          <p:cNvPr id="3" name="Content Placeholder 2"/>
          <p:cNvSpPr>
            <a:spLocks noGrp="1"/>
          </p:cNvSpPr>
          <p:nvPr>
            <p:ph idx="1"/>
          </p:nvPr>
        </p:nvSpPr>
        <p:spPr>
          <a:xfrm>
            <a:off x="685800" y="1600200"/>
            <a:ext cx="7620000" cy="3581399"/>
          </a:xfrm>
        </p:spPr>
        <p:txBody>
          <a:bodyPr>
            <a:normAutofit fontScale="92500"/>
          </a:bodyPr>
          <a:lstStyle/>
          <a:p>
            <a:pPr marL="285750" indent="-285750" algn="just">
              <a:buFont typeface="Wingdings" panose="05000000000000000000" pitchFamily="2" charset="2"/>
              <a:buChar char="Ø"/>
            </a:pPr>
            <a:r>
              <a:rPr lang="en-US" sz="1800" dirty="0">
                <a:solidFill>
                  <a:schemeClr val="tx1"/>
                </a:solidFill>
                <a:latin typeface="Calibri" panose="020F0502020204030204" pitchFamily="34" charset="0"/>
              </a:rPr>
              <a:t>The IBM Watson™ Tone Analyzer Service uses linguistic analysis to detect three types of tones from written text: emotions, social tendencies, and writing style. </a:t>
            </a:r>
            <a:endParaRPr lang="en-US" sz="1800" dirty="0" smtClean="0">
              <a:solidFill>
                <a:schemeClr val="tx1"/>
              </a:solidFill>
              <a:latin typeface="Calibri" panose="020F0502020204030204" pitchFamily="34" charset="0"/>
            </a:endParaRPr>
          </a:p>
          <a:p>
            <a:pPr algn="just"/>
            <a:endParaRPr lang="en-US" sz="1800" dirty="0">
              <a:solidFill>
                <a:schemeClr val="tx1"/>
              </a:solidFill>
              <a:latin typeface="Calibri" panose="020F0502020204030204" pitchFamily="34" charset="0"/>
            </a:endParaRPr>
          </a:p>
          <a:p>
            <a:pPr marL="285750" indent="-285750" algn="just">
              <a:buFont typeface="Wingdings" panose="05000000000000000000" pitchFamily="2" charset="2"/>
              <a:buChar char="Ø"/>
            </a:pPr>
            <a:r>
              <a:rPr lang="en-US" sz="1800" dirty="0">
                <a:solidFill>
                  <a:schemeClr val="tx1"/>
                </a:solidFill>
                <a:latin typeface="Calibri" panose="020F0502020204030204" pitchFamily="34" charset="0"/>
              </a:rPr>
              <a:t>Emotions identified include things like anger, fear, joy, sadness, and </a:t>
            </a:r>
            <a:r>
              <a:rPr lang="en-US" sz="1800" dirty="0" smtClean="0">
                <a:solidFill>
                  <a:schemeClr val="tx1"/>
                </a:solidFill>
                <a:latin typeface="Calibri" panose="020F0502020204030204" pitchFamily="34" charset="0"/>
              </a:rPr>
              <a:t>disgust</a:t>
            </a:r>
          </a:p>
          <a:p>
            <a:pPr marL="285750" indent="-285750" algn="just">
              <a:buFont typeface="Wingdings" panose="05000000000000000000" pitchFamily="2" charset="2"/>
              <a:buChar char="Ø"/>
            </a:pPr>
            <a:endParaRPr lang="en-US" sz="1800" dirty="0">
              <a:solidFill>
                <a:schemeClr val="tx1"/>
              </a:solidFill>
              <a:latin typeface="Calibri" panose="020F0502020204030204" pitchFamily="34" charset="0"/>
            </a:endParaRPr>
          </a:p>
          <a:p>
            <a:pPr marL="285750" indent="-285750" algn="just">
              <a:buFont typeface="Wingdings" panose="05000000000000000000" pitchFamily="2" charset="2"/>
              <a:buChar char="Ø"/>
            </a:pPr>
            <a:r>
              <a:rPr lang="en-US" sz="1800" dirty="0">
                <a:solidFill>
                  <a:schemeClr val="tx1"/>
                </a:solidFill>
                <a:latin typeface="Calibri" panose="020F0502020204030204" pitchFamily="34" charset="0"/>
              </a:rPr>
              <a:t>Identified social tendencies include things from the Big Five personality traits used by some psychologists. These include openness, conscientiousness, extraversion, agreeableness, and emotional range. </a:t>
            </a:r>
            <a:endParaRPr lang="en-US" sz="1800" dirty="0" smtClean="0">
              <a:solidFill>
                <a:schemeClr val="tx1"/>
              </a:solidFill>
              <a:latin typeface="Calibri" panose="020F0502020204030204" pitchFamily="34" charset="0"/>
            </a:endParaRPr>
          </a:p>
          <a:p>
            <a:pPr algn="just"/>
            <a:endParaRPr lang="en-US" sz="1800" dirty="0">
              <a:solidFill>
                <a:schemeClr val="tx1"/>
              </a:solidFill>
              <a:latin typeface="Calibri" panose="020F0502020204030204" pitchFamily="34" charset="0"/>
            </a:endParaRPr>
          </a:p>
          <a:p>
            <a:pPr marL="285750" indent="-285750" algn="just">
              <a:buFont typeface="Wingdings" panose="05000000000000000000" pitchFamily="2" charset="2"/>
              <a:buChar char="Ø"/>
            </a:pPr>
            <a:r>
              <a:rPr lang="en-US" sz="1800" dirty="0">
                <a:solidFill>
                  <a:schemeClr val="tx1"/>
                </a:solidFill>
                <a:latin typeface="Calibri" panose="020F0502020204030204" pitchFamily="34" charset="0"/>
              </a:rPr>
              <a:t>Identified writing styles include confident, analytical, and tentative.</a:t>
            </a:r>
          </a:p>
          <a:p>
            <a:pPr algn="just"/>
            <a:endParaRPr lang="en-US" sz="1800" dirty="0">
              <a:solidFill>
                <a:schemeClr val="tx1"/>
              </a:solidFill>
              <a:latin typeface="Calibri" panose="020F0502020204030204" pitchFamily="34" charset="0"/>
            </a:endParaRPr>
          </a:p>
          <a:p>
            <a:pPr algn="just"/>
            <a:endParaRPr lang="en-US" sz="18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23877478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Calibri" panose="020F0502020204030204" pitchFamily="34" charset="0"/>
              </a:rPr>
              <a:t>Tone </a:t>
            </a:r>
            <a:r>
              <a:rPr lang="en-US" sz="4400" dirty="0" smtClean="0">
                <a:solidFill>
                  <a:schemeClr val="tx1"/>
                </a:solidFill>
                <a:latin typeface="Calibri" panose="020F0502020204030204" pitchFamily="34" charset="0"/>
              </a:rPr>
              <a:t>Analyzer </a:t>
            </a:r>
            <a:r>
              <a:rPr lang="en-US" sz="4400" dirty="0">
                <a:solidFill>
                  <a:schemeClr val="tx1"/>
                </a:solidFill>
                <a:latin typeface="Calibri" panose="020F0502020204030204" pitchFamily="34" charset="0"/>
              </a:rPr>
              <a:t>Basic Flow</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752601"/>
            <a:ext cx="7620000" cy="3446234"/>
          </a:xfrm>
        </p:spPr>
      </p:pic>
    </p:spTree>
    <p:extLst>
      <p:ext uri="{BB962C8B-B14F-4D97-AF65-F5344CB8AC3E}">
        <p14:creationId xmlns:p14="http://schemas.microsoft.com/office/powerpoint/2010/main" val="20311744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8001000" cy="838200"/>
          </a:xfrm>
        </p:spPr>
        <p:txBody>
          <a:bodyPr>
            <a:noAutofit/>
          </a:bodyPr>
          <a:lstStyle/>
          <a:p>
            <a:r>
              <a:rPr lang="en-US" sz="4400" dirty="0">
                <a:solidFill>
                  <a:schemeClr val="tx1"/>
                </a:solidFill>
                <a:latin typeface="Calibri" panose="020F0502020204030204" pitchFamily="34" charset="0"/>
              </a:rPr>
              <a:t>Tone Analyzer Service Use Case</a:t>
            </a:r>
          </a:p>
        </p:txBody>
      </p:sp>
      <p:sp>
        <p:nvSpPr>
          <p:cNvPr id="3" name="Content Placeholder 2"/>
          <p:cNvSpPr>
            <a:spLocks noGrp="1"/>
          </p:cNvSpPr>
          <p:nvPr>
            <p:ph idx="1"/>
          </p:nvPr>
        </p:nvSpPr>
        <p:spPr>
          <a:xfrm>
            <a:off x="685800" y="1828800"/>
            <a:ext cx="7620000" cy="2895600"/>
          </a:xfrm>
        </p:spPr>
        <p:txBody>
          <a:bodyPr>
            <a:noAutofit/>
          </a:bodyPr>
          <a:lstStyle/>
          <a:p>
            <a:pPr marL="285750" lvl="0" indent="-285750" algn="just" defTabSz="457200">
              <a:buClr>
                <a:srgbClr val="BC1C1C">
                  <a:lumMod val="75000"/>
                </a:srgbClr>
              </a:buClr>
              <a:buSzPct val="145000"/>
              <a:buFont typeface="Arial"/>
              <a:buChar char="•"/>
            </a:pPr>
            <a:r>
              <a:rPr lang="en-US" sz="1800" b="1" i="1" dirty="0">
                <a:solidFill>
                  <a:prstClr val="black"/>
                </a:solidFill>
                <a:latin typeface="Calibri" panose="020F0502020204030204" pitchFamily="34" charset="0"/>
              </a:rPr>
              <a:t>Personal and business communications</a:t>
            </a:r>
            <a:r>
              <a:rPr lang="en-US" sz="1800" dirty="0">
                <a:solidFill>
                  <a:prstClr val="black"/>
                </a:solidFill>
                <a:latin typeface="Calibri" panose="020F0502020204030204" pitchFamily="34" charset="0"/>
              </a:rPr>
              <a:t> - Anyone could use the Tone Analyzer service to get feedback about their communications, which could improve the effectiveness of the messages and how they are received.</a:t>
            </a:r>
          </a:p>
          <a:p>
            <a:pPr marL="285750" lvl="0" indent="-285750" algn="just" defTabSz="457200">
              <a:buClr>
                <a:srgbClr val="BC1C1C">
                  <a:lumMod val="75000"/>
                </a:srgbClr>
              </a:buClr>
              <a:buSzPct val="145000"/>
              <a:buFont typeface="Arial"/>
              <a:buChar char="•"/>
            </a:pPr>
            <a:r>
              <a:rPr lang="en-US" sz="1800" b="1" i="1" dirty="0">
                <a:solidFill>
                  <a:prstClr val="black"/>
                </a:solidFill>
                <a:latin typeface="Calibri" panose="020F0502020204030204" pitchFamily="34" charset="0"/>
              </a:rPr>
              <a:t>Market research</a:t>
            </a:r>
            <a:r>
              <a:rPr lang="en-US" sz="1800" dirty="0">
                <a:solidFill>
                  <a:prstClr val="black"/>
                </a:solidFill>
                <a:latin typeface="Calibri" panose="020F0502020204030204" pitchFamily="34" charset="0"/>
              </a:rPr>
              <a:t> - Financial advisors and investors could use the Tone Analyzer service to look at the tones reflected in announcements and reports from the companies that they are researching and investing in.</a:t>
            </a:r>
          </a:p>
          <a:p>
            <a:pPr marL="285750" lvl="0" indent="-285750" algn="just" defTabSz="457200">
              <a:buClr>
                <a:srgbClr val="BC1C1C">
                  <a:lumMod val="75000"/>
                </a:srgbClr>
              </a:buClr>
              <a:buSzPct val="145000"/>
              <a:buFont typeface="Arial"/>
              <a:buChar char="•"/>
            </a:pPr>
            <a:r>
              <a:rPr lang="en-US" sz="1800" b="1" i="1" dirty="0">
                <a:solidFill>
                  <a:prstClr val="black"/>
                </a:solidFill>
                <a:latin typeface="Calibri" panose="020F0502020204030204" pitchFamily="34" charset="0"/>
              </a:rPr>
              <a:t>Self-branding</a:t>
            </a:r>
            <a:r>
              <a:rPr lang="en-US" sz="1800" dirty="0">
                <a:solidFill>
                  <a:prstClr val="black"/>
                </a:solidFill>
                <a:latin typeface="Calibri" panose="020F0502020204030204" pitchFamily="34" charset="0"/>
              </a:rPr>
              <a:t> - Bloggers and journalists could use to get feedback on their tone.</a:t>
            </a:r>
            <a:endParaRPr lang="en-US" sz="1800" dirty="0">
              <a:solidFill>
                <a:prstClr val="black"/>
              </a:solidFill>
              <a:latin typeface="Calibri" panose="020F0502020204030204" pitchFamily="34" charset="0"/>
            </a:endParaRPr>
          </a:p>
        </p:txBody>
      </p:sp>
    </p:spTree>
    <p:extLst>
      <p:ext uri="{BB962C8B-B14F-4D97-AF65-F5344CB8AC3E}">
        <p14:creationId xmlns:p14="http://schemas.microsoft.com/office/powerpoint/2010/main" val="39661341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0"/>
            <a:ext cx="8229600" cy="838200"/>
          </a:xfrm>
        </p:spPr>
        <p:txBody>
          <a:bodyPr>
            <a:noAutofit/>
          </a:bodyPr>
          <a:lstStyle/>
          <a:p>
            <a:r>
              <a:rPr lang="en-US" sz="4400" dirty="0">
                <a:solidFill>
                  <a:schemeClr val="tx1"/>
                </a:solidFill>
                <a:latin typeface="Calibri" panose="020F0502020204030204" pitchFamily="34" charset="0"/>
              </a:rPr>
              <a:t>Deploying Example </a:t>
            </a:r>
            <a:r>
              <a:rPr lang="en-US" sz="4400" dirty="0" err="1">
                <a:solidFill>
                  <a:schemeClr val="tx1"/>
                </a:solidFill>
                <a:latin typeface="Calibri" panose="020F0502020204030204" pitchFamily="34" charset="0"/>
              </a:rPr>
              <a:t>node.js</a:t>
            </a:r>
            <a:r>
              <a:rPr lang="en-US" sz="4400" dirty="0">
                <a:solidFill>
                  <a:schemeClr val="tx1"/>
                </a:solidFill>
                <a:latin typeface="Calibri" panose="020F0502020204030204" pitchFamily="34" charset="0"/>
              </a:rPr>
              <a:t> application</a:t>
            </a:r>
          </a:p>
        </p:txBody>
      </p:sp>
      <p:sp>
        <p:nvSpPr>
          <p:cNvPr id="3" name="Content Placeholder 2"/>
          <p:cNvSpPr>
            <a:spLocks noGrp="1"/>
          </p:cNvSpPr>
          <p:nvPr>
            <p:ph idx="1"/>
          </p:nvPr>
        </p:nvSpPr>
        <p:spPr>
          <a:xfrm>
            <a:off x="609600" y="1981200"/>
            <a:ext cx="7620000" cy="3352800"/>
          </a:xfrm>
        </p:spPr>
        <p:txBody>
          <a:bodyPr>
            <a:normAutofit/>
          </a:bodyPr>
          <a:lstStyle/>
          <a:p>
            <a:pPr marL="285750" indent="-285750" algn="just" hangingPunct="0">
              <a:buFont typeface="Wingdings" panose="05000000000000000000" pitchFamily="2" charset="2"/>
              <a:buChar char="Ø"/>
            </a:pPr>
            <a:r>
              <a:rPr lang="en-US" sz="1800" u="sng" dirty="0" smtClean="0">
                <a:solidFill>
                  <a:schemeClr val="tx1"/>
                </a:solidFill>
                <a:latin typeface="Calibri" panose="020F0502020204030204" pitchFamily="34" charset="0"/>
              </a:rPr>
              <a:t>Satisfy </a:t>
            </a:r>
            <a:r>
              <a:rPr lang="en-US" sz="1800" u="sng" dirty="0">
                <a:solidFill>
                  <a:schemeClr val="tx1"/>
                </a:solidFill>
                <a:latin typeface="Calibri" panose="020F0502020204030204" pitchFamily="34" charset="0"/>
              </a:rPr>
              <a:t>the prerequisites</a:t>
            </a:r>
            <a:r>
              <a:rPr lang="en-US" sz="1800" dirty="0">
                <a:solidFill>
                  <a:schemeClr val="tx1"/>
                </a:solidFill>
                <a:latin typeface="Calibri" panose="020F0502020204030204" pitchFamily="34" charset="0"/>
              </a:rPr>
              <a:t> to prepare for working with the sample Node.js application.</a:t>
            </a:r>
          </a:p>
          <a:p>
            <a:pPr marL="285750" indent="-285750" algn="just" hangingPunct="0">
              <a:buFont typeface="Wingdings" panose="05000000000000000000" pitchFamily="2" charset="2"/>
              <a:buChar char="Ø"/>
            </a:pPr>
            <a:r>
              <a:rPr lang="en-US" sz="1800" u="sng" dirty="0" smtClean="0">
                <a:solidFill>
                  <a:schemeClr val="tx1"/>
                </a:solidFill>
                <a:latin typeface="Calibri" panose="020F0502020204030204" pitchFamily="34" charset="0"/>
              </a:rPr>
              <a:t>Prepare </a:t>
            </a:r>
            <a:r>
              <a:rPr lang="en-US" sz="1800" u="sng" dirty="0">
                <a:solidFill>
                  <a:schemeClr val="tx1"/>
                </a:solidFill>
                <a:latin typeface="Calibri" panose="020F0502020204030204" pitchFamily="34" charset="0"/>
              </a:rPr>
              <a:t>the application</a:t>
            </a:r>
            <a:r>
              <a:rPr lang="en-US" sz="1800" dirty="0">
                <a:solidFill>
                  <a:schemeClr val="tx1"/>
                </a:solidFill>
                <a:latin typeface="Calibri" panose="020F0502020204030204" pitchFamily="34" charset="0"/>
              </a:rPr>
              <a:t> to obtain the source code for the application and get it ready for deployment in </a:t>
            </a:r>
            <a:r>
              <a:rPr lang="en-US" sz="1800" dirty="0" err="1">
                <a:solidFill>
                  <a:schemeClr val="tx1"/>
                </a:solidFill>
                <a:latin typeface="Calibri" panose="020F0502020204030204" pitchFamily="34" charset="0"/>
              </a:rPr>
              <a:t>Bluemix</a:t>
            </a:r>
            <a:r>
              <a:rPr lang="en-US" sz="1800" dirty="0" smtClean="0">
                <a:solidFill>
                  <a:schemeClr val="tx1"/>
                </a:solidFill>
                <a:latin typeface="Calibri" panose="020F0502020204030204" pitchFamily="34" charset="0"/>
              </a:rPr>
              <a:t>.</a:t>
            </a:r>
            <a:endParaRPr lang="en-US" sz="1800" dirty="0">
              <a:solidFill>
                <a:schemeClr val="tx1"/>
              </a:solidFill>
              <a:latin typeface="Calibri" panose="020F0502020204030204" pitchFamily="34" charset="0"/>
            </a:endParaRPr>
          </a:p>
          <a:p>
            <a:pPr marL="285750" indent="-285750" algn="just" hangingPunct="0">
              <a:buFont typeface="Wingdings" panose="05000000000000000000" pitchFamily="2" charset="2"/>
              <a:buChar char="Ø"/>
            </a:pPr>
            <a:r>
              <a:rPr lang="en-US" sz="1800" u="sng" dirty="0" smtClean="0">
                <a:solidFill>
                  <a:schemeClr val="tx1"/>
                </a:solidFill>
                <a:latin typeface="Calibri" panose="020F0502020204030204" pitchFamily="34" charset="0"/>
              </a:rPr>
              <a:t>Deploy </a:t>
            </a:r>
            <a:r>
              <a:rPr lang="en-US" sz="1800" u="sng" dirty="0">
                <a:solidFill>
                  <a:schemeClr val="tx1"/>
                </a:solidFill>
                <a:latin typeface="Calibri" panose="020F0502020204030204" pitchFamily="34" charset="0"/>
              </a:rPr>
              <a:t>and run the application in </a:t>
            </a:r>
            <a:r>
              <a:rPr lang="en-US" sz="1800" u="sng"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to upload the application to the </a:t>
            </a:r>
            <a:r>
              <a:rPr lang="en-US" sz="1800"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environment and run it from there.</a:t>
            </a:r>
          </a:p>
          <a:p>
            <a:pPr marL="285750" indent="-285750" algn="just">
              <a:buFont typeface="Wingdings" panose="05000000000000000000" pitchFamily="2" charset="2"/>
              <a:buChar char="Ø"/>
            </a:pPr>
            <a:r>
              <a:rPr lang="en-US" sz="1800" u="sng" dirty="0" smtClean="0">
                <a:solidFill>
                  <a:schemeClr val="tx1"/>
                </a:solidFill>
                <a:latin typeface="Calibri" panose="020F0502020204030204" pitchFamily="34" charset="0"/>
              </a:rPr>
              <a:t>Run </a:t>
            </a:r>
            <a:r>
              <a:rPr lang="en-US" sz="1800" u="sng" dirty="0">
                <a:solidFill>
                  <a:schemeClr val="tx1"/>
                </a:solidFill>
                <a:latin typeface="Calibri" panose="020F0502020204030204" pitchFamily="34" charset="0"/>
              </a:rPr>
              <a:t>the application locally</a:t>
            </a:r>
            <a:r>
              <a:rPr lang="en-US" sz="1800" dirty="0">
                <a:solidFill>
                  <a:schemeClr val="tx1"/>
                </a:solidFill>
                <a:latin typeface="Calibri" panose="020F0502020204030204" pitchFamily="34" charset="0"/>
              </a:rPr>
              <a:t> to run the application from your local machine after deploying and running it in </a:t>
            </a:r>
            <a:r>
              <a:rPr lang="en-US" sz="1800"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a:t>
            </a:r>
          </a:p>
          <a:p>
            <a:pPr marL="457200" indent="-457200" algn="just">
              <a:buFont typeface="Wingdings" panose="05000000000000000000" pitchFamily="2" charset="2"/>
              <a:buChar char="Ø"/>
            </a:pPr>
            <a:endParaRPr lang="en-US" sz="28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40359669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chemeClr val="tx1"/>
                </a:solidFill>
                <a:latin typeface="Calibri" panose="020F0502020204030204" pitchFamily="34" charset="0"/>
              </a:rPr>
              <a:t>prerequisites </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p:txBody>
          <a:bodyPr>
            <a:normAutofit/>
          </a:bodyPr>
          <a:lstStyle/>
          <a:p>
            <a:pPr marL="285750" indent="-285750" hangingPunct="0">
              <a:buFont typeface="Wingdings" panose="05000000000000000000" pitchFamily="2" charset="2"/>
              <a:buChar char="Ø"/>
            </a:pPr>
            <a:r>
              <a:rPr lang="en-US" sz="1800" dirty="0">
                <a:solidFill>
                  <a:schemeClr val="tx1"/>
                </a:solidFill>
                <a:latin typeface="Calibri" panose="020F0502020204030204" pitchFamily="34" charset="0"/>
              </a:rPr>
              <a:t>Obtain a </a:t>
            </a:r>
            <a:r>
              <a:rPr lang="en-US" sz="1800"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ID: Register for </a:t>
            </a:r>
            <a:r>
              <a:rPr lang="en-US" sz="1800"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to obtain a </a:t>
            </a:r>
            <a:r>
              <a:rPr lang="en-US" sz="1800"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ID by clicking the SIGN UP button at </a:t>
            </a:r>
            <a:r>
              <a:rPr lang="en-US" sz="1800" u="sng" dirty="0">
                <a:solidFill>
                  <a:schemeClr val="tx1"/>
                </a:solidFill>
                <a:latin typeface="Calibri" panose="020F0502020204030204" pitchFamily="34" charset="0"/>
              </a:rPr>
              <a:t>console.ng.bluemix.net</a:t>
            </a:r>
            <a:r>
              <a:rPr lang="en-US" sz="1800" dirty="0" smtClean="0">
                <a:solidFill>
                  <a:schemeClr val="tx1"/>
                </a:solidFill>
                <a:latin typeface="Calibri" panose="020F0502020204030204" pitchFamily="34" charset="0"/>
              </a:rPr>
              <a:t>.</a:t>
            </a:r>
          </a:p>
          <a:p>
            <a:pPr hangingPunct="0"/>
            <a:endParaRPr lang="en-US" sz="1800" dirty="0" smtClean="0">
              <a:solidFill>
                <a:schemeClr val="tx1"/>
              </a:solidFill>
              <a:latin typeface="Calibri" panose="020F0502020204030204" pitchFamily="34" charset="0"/>
            </a:endParaRPr>
          </a:p>
          <a:p>
            <a:pPr hangingPunct="0"/>
            <a:endParaRPr lang="en-US" sz="1800" dirty="0">
              <a:solidFill>
                <a:schemeClr val="tx1"/>
              </a:solidFill>
              <a:latin typeface="Calibri" panose="020F0502020204030204" pitchFamily="34" charset="0"/>
            </a:endParaRPr>
          </a:p>
          <a:p>
            <a:pPr hangingPunct="0"/>
            <a:endParaRPr lang="en-US" sz="1800" dirty="0" smtClean="0">
              <a:solidFill>
                <a:schemeClr val="tx1"/>
              </a:solidFill>
              <a:latin typeface="Calibri" panose="020F0502020204030204" pitchFamily="34" charset="0"/>
            </a:endParaRPr>
          </a:p>
          <a:p>
            <a:pPr hangingPunct="0"/>
            <a:endParaRPr lang="en-US" sz="1800" dirty="0">
              <a:solidFill>
                <a:schemeClr val="tx1"/>
              </a:solidFill>
              <a:latin typeface="Calibri" panose="020F0502020204030204" pitchFamily="34" charset="0"/>
            </a:endParaRPr>
          </a:p>
          <a:p>
            <a:pPr hangingPunct="0"/>
            <a:endParaRPr lang="en-US" sz="1800" dirty="0" smtClean="0">
              <a:solidFill>
                <a:schemeClr val="tx1"/>
              </a:solidFill>
              <a:latin typeface="Calibri" panose="020F0502020204030204" pitchFamily="34" charset="0"/>
            </a:endParaRPr>
          </a:p>
          <a:p>
            <a:pPr hangingPunct="0"/>
            <a:endParaRPr lang="en-US" sz="1800" dirty="0">
              <a:solidFill>
                <a:schemeClr val="tx1"/>
              </a:solidFill>
              <a:latin typeface="Calibri" panose="020F0502020204030204" pitchFamily="34" charset="0"/>
            </a:endParaRPr>
          </a:p>
          <a:p>
            <a:pPr hangingPunct="0"/>
            <a:endParaRPr lang="en-US" sz="1800" dirty="0">
              <a:solidFill>
                <a:schemeClr val="tx1"/>
              </a:solidFill>
              <a:latin typeface="Calibri" panose="020F050202020403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362200"/>
            <a:ext cx="8109857" cy="3814130"/>
          </a:xfrm>
          <a:prstGeom prst="rect">
            <a:avLst/>
          </a:prstGeom>
        </p:spPr>
      </p:pic>
    </p:spTree>
    <p:extLst>
      <p:ext uri="{BB962C8B-B14F-4D97-AF65-F5344CB8AC3E}">
        <p14:creationId xmlns:p14="http://schemas.microsoft.com/office/powerpoint/2010/main" val="8386035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1720840"/>
            <a:ext cx="7696200" cy="1754326"/>
          </a:xfrm>
          <a:prstGeom prst="rect">
            <a:avLst/>
          </a:prstGeom>
        </p:spPr>
        <p:txBody>
          <a:bodyPr wrap="square">
            <a:spAutoFit/>
          </a:bodyPr>
          <a:lstStyle/>
          <a:p>
            <a:r>
              <a:rPr lang="en-US" b="1" dirty="0">
                <a:latin typeface="Calibri" panose="020F0502020204030204" pitchFamily="34" charset="0"/>
              </a:rPr>
              <a:t>Install the Cloud Foundry command-line tool</a:t>
            </a:r>
          </a:p>
          <a:p>
            <a:r>
              <a:rPr lang="en-US" dirty="0">
                <a:latin typeface="Calibri" panose="020F0502020204030204" pitchFamily="34" charset="0"/>
              </a:rPr>
              <a:t>	https://github.com/cloudfoundry/cli?cm_mc_uid=705009612514146	342 13050&amp;cm_mc_sid_50200000=1465589467#downloads </a:t>
            </a:r>
          </a:p>
          <a:p>
            <a:r>
              <a:rPr lang="en-US" b="1" dirty="0">
                <a:latin typeface="Calibri" panose="020F0502020204030204" pitchFamily="34" charset="0"/>
              </a:rPr>
              <a:t>Commands to install(Mac)</a:t>
            </a:r>
          </a:p>
          <a:p>
            <a:pPr marL="285750" indent="-285750">
              <a:buFont typeface="Wingdings" panose="05000000000000000000" pitchFamily="2" charset="2"/>
              <a:buChar char="Ø"/>
            </a:pPr>
            <a:r>
              <a:rPr lang="en-US" dirty="0">
                <a:latin typeface="Calibri" panose="020F0502020204030204" pitchFamily="34" charset="0"/>
              </a:rPr>
              <a:t>Step 1: Brew tap </a:t>
            </a:r>
            <a:r>
              <a:rPr lang="en-US" dirty="0" err="1">
                <a:latin typeface="Calibri" panose="020F0502020204030204" pitchFamily="34" charset="0"/>
              </a:rPr>
              <a:t>cloudfoundry</a:t>
            </a:r>
            <a:r>
              <a:rPr lang="en-US" dirty="0">
                <a:latin typeface="Calibri" panose="020F0502020204030204" pitchFamily="34" charset="0"/>
              </a:rPr>
              <a:t>/tap </a:t>
            </a:r>
          </a:p>
          <a:p>
            <a:pPr marL="285750" indent="-285750">
              <a:buFont typeface="Wingdings" panose="05000000000000000000" pitchFamily="2" charset="2"/>
              <a:buChar char="Ø"/>
            </a:pPr>
            <a:r>
              <a:rPr lang="en-US" dirty="0">
                <a:latin typeface="Calibri" panose="020F0502020204030204" pitchFamily="34" charset="0"/>
              </a:rPr>
              <a:t>Step 2: Brew install </a:t>
            </a:r>
            <a:r>
              <a:rPr lang="en-US" dirty="0" err="1" smtClean="0">
                <a:latin typeface="Calibri" panose="020F0502020204030204" pitchFamily="34" charset="0"/>
              </a:rPr>
              <a:t>cf</a:t>
            </a:r>
            <a:r>
              <a:rPr lang="en-US" dirty="0" smtClean="0">
                <a:latin typeface="Calibri" panose="020F0502020204030204" pitchFamily="34" charset="0"/>
              </a:rPr>
              <a:t>-cli</a:t>
            </a:r>
            <a:endParaRPr lang="en-US" dirty="0">
              <a:latin typeface="Calibri" panose="020F0502020204030204" pitchFamily="34" charset="0"/>
            </a:endParaRPr>
          </a:p>
        </p:txBody>
      </p:sp>
      <p:sp>
        <p:nvSpPr>
          <p:cNvPr id="5" name="Title 1"/>
          <p:cNvSpPr txBox="1">
            <a:spLocks/>
          </p:cNvSpPr>
          <p:nvPr/>
        </p:nvSpPr>
        <p:spPr>
          <a:xfrm>
            <a:off x="838200" y="457200"/>
            <a:ext cx="7620000" cy="8382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r>
              <a:rPr lang="en-US" sz="4400" smtClean="0">
                <a:solidFill>
                  <a:schemeClr val="tx1"/>
                </a:solidFill>
                <a:latin typeface="Calibri" panose="020F0502020204030204" pitchFamily="34" charset="0"/>
              </a:rPr>
              <a:t>prerequisites </a:t>
            </a:r>
            <a:endParaRPr lang="en-US" sz="4400" dirty="0">
              <a:solidFill>
                <a:schemeClr val="tx1"/>
              </a:solidFill>
              <a:latin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646" y="3475166"/>
            <a:ext cx="8153400" cy="2764525"/>
          </a:xfrm>
          <a:prstGeom prst="rect">
            <a:avLst/>
          </a:prstGeom>
        </p:spPr>
      </p:pic>
    </p:spTree>
    <p:extLst>
      <p:ext uri="{BB962C8B-B14F-4D97-AF65-F5344CB8AC3E}">
        <p14:creationId xmlns:p14="http://schemas.microsoft.com/office/powerpoint/2010/main" val="13135295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chemeClr val="tx1"/>
                </a:solidFill>
                <a:latin typeface="Calibri" panose="020F0502020204030204" pitchFamily="34" charset="0"/>
              </a:rPr>
              <a:t>PREREQUISITES</a:t>
            </a:r>
            <a:endParaRPr lang="en-US" sz="4400" dirty="0">
              <a:solidFill>
                <a:schemeClr val="tx1"/>
              </a:solidFill>
              <a:latin typeface="Calibri" panose="020F0502020204030204" pitchFamily="34" charset="0"/>
            </a:endParaRPr>
          </a:p>
        </p:txBody>
      </p:sp>
      <p:sp>
        <p:nvSpPr>
          <p:cNvPr id="4" name="Content Placeholder 2"/>
          <p:cNvSpPr>
            <a:spLocks noGrp="1"/>
          </p:cNvSpPr>
          <p:nvPr>
            <p:ph idx="1"/>
          </p:nvPr>
        </p:nvSpPr>
        <p:spPr>
          <a:xfrm>
            <a:off x="558800" y="1447800"/>
            <a:ext cx="8382000" cy="1219200"/>
          </a:xfrm>
        </p:spPr>
        <p:txBody>
          <a:bodyPr>
            <a:noAutofit/>
          </a:bodyPr>
          <a:lstStyle/>
          <a:p>
            <a:r>
              <a:rPr lang="en-US" sz="1800" b="1" dirty="0" smtClean="0">
                <a:solidFill>
                  <a:schemeClr val="tx1"/>
                </a:solidFill>
                <a:latin typeface="Calibri" panose="020F0502020204030204" pitchFamily="34" charset="0"/>
              </a:rPr>
              <a:t>Install </a:t>
            </a:r>
            <a:r>
              <a:rPr lang="en-US" sz="1800" b="1" dirty="0" smtClean="0">
                <a:solidFill>
                  <a:schemeClr val="tx1"/>
                </a:solidFill>
                <a:latin typeface="Calibri" panose="020F0502020204030204" pitchFamily="34" charset="0"/>
              </a:rPr>
              <a:t>the Node.js runtime:</a:t>
            </a:r>
            <a:r>
              <a:rPr lang="en-US" sz="1800" dirty="0">
                <a:solidFill>
                  <a:schemeClr val="tx1"/>
                </a:solidFill>
                <a:latin typeface="Calibri" panose="020F0502020204030204" pitchFamily="34" charset="0"/>
              </a:rPr>
              <a:t> </a:t>
            </a:r>
          </a:p>
          <a:p>
            <a:pPr marL="0" indent="0" hangingPunct="0">
              <a:buNone/>
            </a:pPr>
            <a:r>
              <a:rPr lang="en-US" sz="1800" dirty="0">
                <a:solidFill>
                  <a:schemeClr val="tx1"/>
                </a:solidFill>
                <a:latin typeface="Calibri" panose="020F0502020204030204" pitchFamily="34" charset="0"/>
              </a:rPr>
              <a:t>https://</a:t>
            </a:r>
            <a:r>
              <a:rPr lang="en-US" sz="1800" dirty="0" err="1">
                <a:solidFill>
                  <a:schemeClr val="tx1"/>
                </a:solidFill>
                <a:latin typeface="Calibri" panose="020F0502020204030204" pitchFamily="34" charset="0"/>
              </a:rPr>
              <a:t>nodejs.org</a:t>
            </a:r>
            <a:r>
              <a:rPr lang="en-US" sz="1800" dirty="0">
                <a:solidFill>
                  <a:schemeClr val="tx1"/>
                </a:solidFill>
                <a:latin typeface="Calibri" panose="020F0502020204030204" pitchFamily="34" charset="0"/>
              </a:rPr>
              <a:t>/en/?</a:t>
            </a:r>
            <a:r>
              <a:rPr lang="en-US" sz="1800" dirty="0" err="1">
                <a:solidFill>
                  <a:schemeClr val="tx1"/>
                </a:solidFill>
                <a:latin typeface="Calibri" panose="020F0502020204030204" pitchFamily="34" charset="0"/>
              </a:rPr>
              <a:t>cm_mc_uid</a:t>
            </a:r>
            <a:r>
              <a:rPr lang="en-US" sz="1800" dirty="0">
                <a:solidFill>
                  <a:schemeClr val="tx1"/>
                </a:solidFill>
                <a:latin typeface="Calibri" panose="020F0502020204030204" pitchFamily="34" charset="0"/>
              </a:rPr>
              <a:t>=70500961251414634213050&amp;cm_mc_s id_50200000=1465589467</a:t>
            </a:r>
          </a:p>
          <a:p>
            <a:pPr marL="0" indent="0">
              <a:buNone/>
            </a:pPr>
            <a:endParaRPr lang="en-US" sz="1800" dirty="0">
              <a:latin typeface="Calibri" panose="020F0502020204030204" pitchFamily="34" charset="0"/>
            </a:endParaRPr>
          </a:p>
          <a:p>
            <a:endParaRPr lang="en-US" sz="1800" dirty="0">
              <a:latin typeface="Calibri" panose="020F050202020403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800" y="2819400"/>
            <a:ext cx="7721600" cy="3276600"/>
          </a:xfrm>
          <a:prstGeom prst="rect">
            <a:avLst/>
          </a:prstGeom>
        </p:spPr>
      </p:pic>
    </p:spTree>
    <p:extLst>
      <p:ext uri="{BB962C8B-B14F-4D97-AF65-F5344CB8AC3E}">
        <p14:creationId xmlns:p14="http://schemas.microsoft.com/office/powerpoint/2010/main" val="20362700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chemeClr val="tx1"/>
                </a:solidFill>
                <a:latin typeface="Calibri" panose="020F0502020204030204" pitchFamily="34" charset="0"/>
              </a:rPr>
              <a:t>PREREQUISITES</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p:txBody>
          <a:bodyPr>
            <a:normAutofit/>
          </a:bodyPr>
          <a:lstStyle/>
          <a:p>
            <a:pPr algn="just"/>
            <a:r>
              <a:rPr lang="en-US" sz="1800" b="1" dirty="0">
                <a:solidFill>
                  <a:schemeClr val="tx1"/>
                </a:solidFill>
                <a:latin typeface="Calibri" panose="020F0502020204030204" pitchFamily="34" charset="0"/>
              </a:rPr>
              <a:t>GitHub Repo IBM Watson API</a:t>
            </a:r>
          </a:p>
          <a:p>
            <a:pPr algn="just"/>
            <a:r>
              <a:rPr lang="en-US" sz="1800" dirty="0" smtClean="0">
                <a:solidFill>
                  <a:schemeClr val="tx1"/>
                </a:solidFill>
                <a:latin typeface="Calibri" panose="020F0502020204030204" pitchFamily="34" charset="0"/>
              </a:rPr>
              <a:t>     Https</a:t>
            </a:r>
            <a:r>
              <a:rPr lang="en-US" sz="1800" dirty="0">
                <a:solidFill>
                  <a:schemeClr val="tx1"/>
                </a:solidFill>
                <a:latin typeface="Calibri" panose="020F0502020204030204" pitchFamily="34" charset="0"/>
              </a:rPr>
              <a:t>://github.com/watson-developer-cloud/tone-analyzer-nodejs </a:t>
            </a:r>
          </a:p>
          <a:p>
            <a:pPr algn="just"/>
            <a:r>
              <a:rPr lang="en-US" sz="1800" b="1" dirty="0">
                <a:solidFill>
                  <a:schemeClr val="tx1"/>
                </a:solidFill>
                <a:latin typeface="Calibri" panose="020F0502020204030204" pitchFamily="34" charset="0"/>
              </a:rPr>
              <a:t>Prepare the application</a:t>
            </a:r>
            <a:endParaRPr lang="en-US" sz="1800" dirty="0">
              <a:solidFill>
                <a:schemeClr val="tx1"/>
              </a:solidFill>
              <a:latin typeface="Calibri" panose="020F0502020204030204" pitchFamily="34" charset="0"/>
            </a:endParaRPr>
          </a:p>
          <a:p>
            <a:pPr marL="274320" lvl="1" indent="0" algn="just">
              <a:buNone/>
            </a:pPr>
            <a:r>
              <a:rPr lang="en-US" sz="1600" dirty="0">
                <a:solidFill>
                  <a:schemeClr val="tx1"/>
                </a:solidFill>
                <a:latin typeface="Calibri" panose="020F0502020204030204" pitchFamily="34" charset="0"/>
              </a:rPr>
              <a:t>1. Obtain the source code</a:t>
            </a:r>
          </a:p>
          <a:p>
            <a:pPr marL="274320" lvl="1" indent="0" algn="just">
              <a:buNone/>
            </a:pPr>
            <a:r>
              <a:rPr lang="en-US" sz="1600" dirty="0" smtClean="0">
                <a:solidFill>
                  <a:schemeClr val="tx1"/>
                </a:solidFill>
                <a:latin typeface="Calibri" panose="020F0502020204030204" pitchFamily="34" charset="0"/>
              </a:rPr>
              <a:t>2. </a:t>
            </a:r>
            <a:r>
              <a:rPr lang="en-US" sz="1600" dirty="0">
                <a:solidFill>
                  <a:schemeClr val="tx1"/>
                </a:solidFill>
                <a:latin typeface="Calibri" panose="020F0502020204030204" pitchFamily="34" charset="0"/>
              </a:rPr>
              <a:t>Modify the manifest file.</a:t>
            </a:r>
          </a:p>
          <a:p>
            <a:pPr marL="274320" lvl="1" indent="0" algn="just">
              <a:buNone/>
            </a:pPr>
            <a:r>
              <a:rPr lang="en-US" sz="1600" dirty="0">
                <a:solidFill>
                  <a:schemeClr val="tx1"/>
                </a:solidFill>
                <a:latin typeface="Calibri" panose="020F0502020204030204" pitchFamily="34" charset="0"/>
              </a:rPr>
              <a:t>3. Note service and plan information </a:t>
            </a:r>
          </a:p>
          <a:p>
            <a:pPr marL="342900" indent="-342900" algn="just">
              <a:buFont typeface="Arial" panose="020B0604020202020204" pitchFamily="34" charset="0"/>
              <a:buChar char="•"/>
            </a:pPr>
            <a:endParaRPr lang="en-US" sz="2400" dirty="0">
              <a:solidFill>
                <a:schemeClr val="tx1"/>
              </a:solidFill>
              <a:latin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748292"/>
            <a:ext cx="5939972" cy="3083582"/>
          </a:xfrm>
          <a:prstGeom prst="rect">
            <a:avLst/>
          </a:prstGeom>
        </p:spPr>
      </p:pic>
    </p:spTree>
    <p:extLst>
      <p:ext uri="{BB962C8B-B14F-4D97-AF65-F5344CB8AC3E}">
        <p14:creationId xmlns:p14="http://schemas.microsoft.com/office/powerpoint/2010/main" val="35646316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2275" y="45494"/>
            <a:ext cx="7772400" cy="914400"/>
          </a:xfrm>
        </p:spPr>
        <p:txBody>
          <a:bodyPr>
            <a:normAutofit/>
          </a:bodyPr>
          <a:lstStyle/>
          <a:p>
            <a:r>
              <a:rPr lang="en-US" sz="4400" dirty="0" smtClean="0">
                <a:solidFill>
                  <a:schemeClr val="tx1"/>
                </a:solidFill>
                <a:latin typeface="Calibri" panose="020F0502020204030204" pitchFamily="34" charset="0"/>
              </a:rPr>
              <a:t>H2o.ai</a:t>
            </a:r>
            <a:endParaRPr lang="en-US" sz="4400" dirty="0">
              <a:solidFill>
                <a:schemeClr val="tx1"/>
              </a:solidFill>
              <a:latin typeface="Calibri" panose="020F0502020204030204" pitchFamily="34" charset="0"/>
            </a:endParaRPr>
          </a:p>
        </p:txBody>
      </p:sp>
      <p:pic>
        <p:nvPicPr>
          <p:cNvPr id="5" name="Picture 4"/>
          <p:cNvPicPr>
            <a:picLocks noChangeAspect="1"/>
          </p:cNvPicPr>
          <p:nvPr/>
        </p:nvPicPr>
        <p:blipFill>
          <a:blip r:embed="rId3"/>
          <a:stretch>
            <a:fillRect/>
          </a:stretch>
        </p:blipFill>
        <p:spPr>
          <a:xfrm>
            <a:off x="2275" y="990601"/>
            <a:ext cx="9141725" cy="5867400"/>
          </a:xfrm>
          <a:prstGeom prst="rect">
            <a:avLst/>
          </a:prstGeom>
        </p:spPr>
      </p:pic>
      <p:sp>
        <p:nvSpPr>
          <p:cNvPr id="7" name="TextBox 6"/>
          <p:cNvSpPr txBox="1"/>
          <p:nvPr/>
        </p:nvSpPr>
        <p:spPr>
          <a:xfrm>
            <a:off x="496604" y="5098196"/>
            <a:ext cx="8153066" cy="369332"/>
          </a:xfrm>
          <a:prstGeom prst="rect">
            <a:avLst/>
          </a:prstGeom>
          <a:noFill/>
        </p:spPr>
        <p:txBody>
          <a:bodyPr wrap="none" rtlCol="0">
            <a:spAutoFit/>
          </a:bodyPr>
          <a:lstStyle/>
          <a:p>
            <a:r>
              <a:rPr lang="en-US" dirty="0">
                <a:solidFill>
                  <a:schemeClr val="bg1"/>
                </a:solidFill>
              </a:rPr>
              <a:t>To Bring Beautiful Business Transformation Through AI and </a:t>
            </a:r>
            <a:r>
              <a:rPr lang="en-US" dirty="0">
                <a:solidFill>
                  <a:schemeClr val="bg1"/>
                </a:solidFill>
                <a:hlinkClick r:id="rId4"/>
              </a:rPr>
              <a:t>Visual </a:t>
            </a:r>
            <a:r>
              <a:rPr lang="en-US" dirty="0" smtClean="0">
                <a:solidFill>
                  <a:schemeClr val="bg1"/>
                </a:solidFill>
                <a:hlinkClick r:id="rId4"/>
              </a:rPr>
              <a:t>Intelligence</a:t>
            </a:r>
            <a:endParaRPr lang="en-US" dirty="0">
              <a:solidFill>
                <a:schemeClr val="bg1"/>
              </a:solidFill>
            </a:endParaRPr>
          </a:p>
        </p:txBody>
      </p:sp>
    </p:spTree>
    <p:extLst>
      <p:ext uri="{BB962C8B-B14F-4D97-AF65-F5344CB8AC3E}">
        <p14:creationId xmlns:p14="http://schemas.microsoft.com/office/powerpoint/2010/main" val="3717521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143" y="762000"/>
            <a:ext cx="8077200" cy="838200"/>
          </a:xfrm>
        </p:spPr>
        <p:txBody>
          <a:bodyPr>
            <a:noAutofit/>
          </a:bodyPr>
          <a:lstStyle/>
          <a:p>
            <a:r>
              <a:rPr lang="en-US" sz="4400" dirty="0">
                <a:solidFill>
                  <a:schemeClr val="tx1"/>
                </a:solidFill>
                <a:latin typeface="Calibri" panose="020F0502020204030204" pitchFamily="34" charset="0"/>
              </a:rPr>
              <a:t>Deploy and run the application in </a:t>
            </a:r>
            <a:r>
              <a:rPr lang="en-US" sz="4400" dirty="0" err="1">
                <a:solidFill>
                  <a:schemeClr val="tx1"/>
                </a:solidFill>
                <a:latin typeface="Calibri" panose="020F0502020204030204" pitchFamily="34" charset="0"/>
              </a:rPr>
              <a:t>Bluemix</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p:txBody>
          <a:bodyPr>
            <a:normAutofit/>
          </a:bodyPr>
          <a:lstStyle/>
          <a:p>
            <a:pPr marL="285750" indent="-285750" hangingPunct="0">
              <a:buFont typeface="Wingdings" panose="05000000000000000000" pitchFamily="2" charset="2"/>
              <a:buChar char="Ø"/>
            </a:pPr>
            <a:r>
              <a:rPr lang="en-US" sz="1800" dirty="0">
                <a:solidFill>
                  <a:schemeClr val="tx1"/>
                </a:solidFill>
                <a:latin typeface="Calibri" panose="020F0502020204030204" pitchFamily="34" charset="0"/>
              </a:rPr>
              <a:t>Set the target URL for the API. Use the </a:t>
            </a:r>
            <a:r>
              <a:rPr lang="en-US" sz="1800" dirty="0" err="1">
                <a:solidFill>
                  <a:schemeClr val="tx1"/>
                </a:solidFill>
                <a:latin typeface="Calibri" panose="020F0502020204030204" pitchFamily="34" charset="0"/>
              </a:rPr>
              <a:t>cf</a:t>
            </a:r>
            <a:r>
              <a:rPr lang="en-US" sz="1800" dirty="0">
                <a:solidFill>
                  <a:schemeClr val="tx1"/>
                </a:solidFill>
                <a:latin typeface="Calibri" panose="020F0502020204030204" pitchFamily="34" charset="0"/>
              </a:rPr>
              <a:t> </a:t>
            </a:r>
            <a:r>
              <a:rPr lang="en-US" sz="1800" dirty="0" err="1">
                <a:solidFill>
                  <a:schemeClr val="tx1"/>
                </a:solidFill>
                <a:latin typeface="Calibri" panose="020F0502020204030204" pitchFamily="34" charset="0"/>
              </a:rPr>
              <a:t>api</a:t>
            </a:r>
            <a:r>
              <a:rPr lang="en-US" sz="1800" dirty="0">
                <a:solidFill>
                  <a:schemeClr val="tx1"/>
                </a:solidFill>
                <a:latin typeface="Calibri" panose="020F0502020204030204" pitchFamily="34" charset="0"/>
              </a:rPr>
              <a:t> command to specify the endpoint for contacting the Watson services APIs: </a:t>
            </a:r>
          </a:p>
          <a:p>
            <a:r>
              <a:rPr lang="en-US" sz="1800" dirty="0" err="1">
                <a:solidFill>
                  <a:schemeClr val="tx1"/>
                </a:solidFill>
                <a:latin typeface="Calibri" panose="020F0502020204030204" pitchFamily="34" charset="0"/>
              </a:rPr>
              <a:t>cf</a:t>
            </a:r>
            <a:r>
              <a:rPr lang="en-US" sz="1800" dirty="0">
                <a:solidFill>
                  <a:schemeClr val="tx1"/>
                </a:solidFill>
                <a:latin typeface="Calibri" panose="020F0502020204030204" pitchFamily="34" charset="0"/>
              </a:rPr>
              <a:t> </a:t>
            </a:r>
            <a:r>
              <a:rPr lang="en-US" sz="1800" dirty="0" err="1">
                <a:solidFill>
                  <a:schemeClr val="tx1"/>
                </a:solidFill>
                <a:latin typeface="Calibri" panose="020F0502020204030204" pitchFamily="34" charset="0"/>
              </a:rPr>
              <a:t>api</a:t>
            </a:r>
            <a:r>
              <a:rPr lang="en-US" sz="1800" dirty="0">
                <a:solidFill>
                  <a:schemeClr val="tx1"/>
                </a:solidFill>
                <a:latin typeface="Calibri" panose="020F0502020204030204" pitchFamily="34" charset="0"/>
              </a:rPr>
              <a:t> https://</a:t>
            </a:r>
            <a:r>
              <a:rPr lang="en-US" sz="1800" dirty="0" err="1">
                <a:solidFill>
                  <a:schemeClr val="tx1"/>
                </a:solidFill>
                <a:latin typeface="Calibri" panose="020F0502020204030204" pitchFamily="34" charset="0"/>
              </a:rPr>
              <a:t>api.ng.bluemix.net</a:t>
            </a:r>
            <a:endParaRPr lang="en-US" sz="1800" dirty="0">
              <a:solidFill>
                <a:schemeClr val="tx1"/>
              </a:solidFill>
              <a:latin typeface="Calibri" panose="020F0502020204030204" pitchFamily="34" charset="0"/>
            </a:endParaRPr>
          </a:p>
          <a:p>
            <a:endParaRPr lang="en-US" sz="2000" dirty="0">
              <a:solidFill>
                <a:schemeClr val="tx1"/>
              </a:solidFill>
              <a:latin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34" y="2773363"/>
            <a:ext cx="8458200" cy="3200400"/>
          </a:xfrm>
          <a:prstGeom prst="rect">
            <a:avLst/>
          </a:prstGeom>
        </p:spPr>
      </p:pic>
    </p:spTree>
    <p:extLst>
      <p:ext uri="{BB962C8B-B14F-4D97-AF65-F5344CB8AC3E}">
        <p14:creationId xmlns:p14="http://schemas.microsoft.com/office/powerpoint/2010/main" val="19599510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53143" y="762000"/>
            <a:ext cx="8077200" cy="838200"/>
          </a:xfrm>
        </p:spPr>
        <p:txBody>
          <a:bodyPr>
            <a:noAutofit/>
          </a:bodyPr>
          <a:lstStyle/>
          <a:p>
            <a:r>
              <a:rPr lang="en-US" sz="4400" dirty="0">
                <a:solidFill>
                  <a:schemeClr val="tx1"/>
                </a:solidFill>
                <a:latin typeface="Calibri" panose="020F0502020204030204" pitchFamily="34" charset="0"/>
              </a:rPr>
              <a:t>Deploy and run the application in </a:t>
            </a:r>
            <a:r>
              <a:rPr lang="en-US" sz="4400" dirty="0" err="1">
                <a:solidFill>
                  <a:schemeClr val="tx1"/>
                </a:solidFill>
                <a:latin typeface="Calibri" panose="020F0502020204030204" pitchFamily="34" charset="0"/>
              </a:rPr>
              <a:t>Bluemix</a:t>
            </a:r>
            <a:endParaRPr lang="en-US" sz="4400" dirty="0">
              <a:solidFill>
                <a:schemeClr val="tx1"/>
              </a:solidFill>
              <a:latin typeface="Calibri" panose="020F0502020204030204" pitchFamily="34" charset="0"/>
            </a:endParaRPr>
          </a:p>
        </p:txBody>
      </p:sp>
      <p:sp>
        <p:nvSpPr>
          <p:cNvPr id="7" name="Rectangle 6"/>
          <p:cNvSpPr/>
          <p:nvPr/>
        </p:nvSpPr>
        <p:spPr>
          <a:xfrm>
            <a:off x="761999" y="1720840"/>
            <a:ext cx="7968343" cy="923330"/>
          </a:xfrm>
          <a:prstGeom prst="rect">
            <a:avLst/>
          </a:prstGeom>
        </p:spPr>
        <p:txBody>
          <a:bodyPr wrap="square">
            <a:spAutoFit/>
          </a:bodyPr>
          <a:lstStyle/>
          <a:p>
            <a:pPr marL="285750" indent="-285750">
              <a:buFont typeface="Wingdings" panose="05000000000000000000" pitchFamily="2" charset="2"/>
              <a:buChar char="Ø"/>
            </a:pPr>
            <a:r>
              <a:rPr lang="en-US" dirty="0">
                <a:latin typeface="Calibri" panose="020F0502020204030204" pitchFamily="34" charset="0"/>
              </a:rPr>
              <a:t>Log in to </a:t>
            </a:r>
            <a:r>
              <a:rPr lang="en-US" dirty="0" err="1">
                <a:latin typeface="Calibri" panose="020F0502020204030204" pitchFamily="34" charset="0"/>
              </a:rPr>
              <a:t>Bluemix</a:t>
            </a:r>
            <a:r>
              <a:rPr lang="en-US" dirty="0">
                <a:latin typeface="Calibri" panose="020F0502020204030204" pitchFamily="34" charset="0"/>
              </a:rPr>
              <a:t>. Use the </a:t>
            </a:r>
            <a:r>
              <a:rPr lang="en-US" dirty="0" err="1">
                <a:latin typeface="Calibri" panose="020F0502020204030204" pitchFamily="34" charset="0"/>
              </a:rPr>
              <a:t>cf</a:t>
            </a:r>
            <a:r>
              <a:rPr lang="en-US" dirty="0">
                <a:latin typeface="Calibri" panose="020F0502020204030204" pitchFamily="34" charset="0"/>
              </a:rPr>
              <a:t> login command to authenticate with your </a:t>
            </a:r>
            <a:r>
              <a:rPr lang="en-US" dirty="0" err="1">
                <a:latin typeface="Calibri" panose="020F0502020204030204" pitchFamily="34" charset="0"/>
              </a:rPr>
              <a:t>Bluemix</a:t>
            </a:r>
            <a:r>
              <a:rPr lang="en-US" dirty="0">
                <a:latin typeface="Calibri" panose="020F0502020204030204" pitchFamily="34" charset="0"/>
              </a:rPr>
              <a:t> ID and password</a:t>
            </a:r>
            <a:r>
              <a:rPr lang="en-US" dirty="0" smtClean="0">
                <a:latin typeface="Calibri" panose="020F0502020204030204" pitchFamily="34" charset="0"/>
              </a:rPr>
              <a:t>:</a:t>
            </a:r>
          </a:p>
          <a:p>
            <a:r>
              <a:rPr lang="en-US" dirty="0" err="1" smtClean="0">
                <a:latin typeface="Calibri" panose="020F0502020204030204" pitchFamily="34" charset="0"/>
              </a:rPr>
              <a:t>cf</a:t>
            </a:r>
            <a:r>
              <a:rPr lang="en-US" dirty="0" smtClean="0">
                <a:latin typeface="Calibri" panose="020F0502020204030204" pitchFamily="34" charset="0"/>
              </a:rPr>
              <a:t> login -u username -p password </a:t>
            </a:r>
            <a:endParaRPr lang="en-US" dirty="0">
              <a:latin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747393"/>
            <a:ext cx="8229600" cy="3501007"/>
          </a:xfrm>
          <a:prstGeom prst="rect">
            <a:avLst/>
          </a:prstGeom>
        </p:spPr>
      </p:pic>
    </p:spTree>
    <p:extLst>
      <p:ext uri="{BB962C8B-B14F-4D97-AF65-F5344CB8AC3E}">
        <p14:creationId xmlns:p14="http://schemas.microsoft.com/office/powerpoint/2010/main" val="40604207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53143" y="762000"/>
            <a:ext cx="8077200" cy="838200"/>
          </a:xfrm>
        </p:spPr>
        <p:txBody>
          <a:bodyPr>
            <a:noAutofit/>
          </a:bodyPr>
          <a:lstStyle/>
          <a:p>
            <a:r>
              <a:rPr lang="en-US" sz="4400" dirty="0">
                <a:solidFill>
                  <a:schemeClr val="tx1"/>
                </a:solidFill>
                <a:latin typeface="Calibri" panose="020F0502020204030204" pitchFamily="34" charset="0"/>
              </a:rPr>
              <a:t>Deploy and run the application in </a:t>
            </a:r>
            <a:r>
              <a:rPr lang="en-US" sz="4400" dirty="0" err="1">
                <a:solidFill>
                  <a:schemeClr val="tx1"/>
                </a:solidFill>
                <a:latin typeface="Calibri" panose="020F0502020204030204" pitchFamily="34" charset="0"/>
              </a:rPr>
              <a:t>Bluemix</a:t>
            </a:r>
            <a:endParaRPr lang="en-US" sz="4400" dirty="0">
              <a:solidFill>
                <a:schemeClr val="tx1"/>
              </a:solidFill>
              <a:latin typeface="Calibri" panose="020F0502020204030204" pitchFamily="34" charset="0"/>
            </a:endParaRPr>
          </a:p>
        </p:txBody>
      </p:sp>
      <p:sp>
        <p:nvSpPr>
          <p:cNvPr id="7" name="Rectangle 6"/>
          <p:cNvSpPr/>
          <p:nvPr/>
        </p:nvSpPr>
        <p:spPr>
          <a:xfrm>
            <a:off x="761999" y="1720840"/>
            <a:ext cx="7968343" cy="646331"/>
          </a:xfrm>
          <a:prstGeom prst="rect">
            <a:avLst/>
          </a:prstGeom>
        </p:spPr>
        <p:txBody>
          <a:bodyPr wrap="square">
            <a:spAutoFit/>
          </a:bodyPr>
          <a:lstStyle/>
          <a:p>
            <a:pPr marL="285750" indent="-285750">
              <a:buFont typeface="Wingdings" panose="05000000000000000000" pitchFamily="2" charset="2"/>
              <a:buChar char="Ø"/>
            </a:pPr>
            <a:r>
              <a:rPr lang="en-US" dirty="0" smtClean="0">
                <a:latin typeface="Calibri" panose="020F0502020204030204" pitchFamily="34" charset="0"/>
              </a:rPr>
              <a:t>Find </a:t>
            </a:r>
            <a:r>
              <a:rPr lang="en-US" dirty="0">
                <a:latin typeface="Calibri" panose="020F0502020204030204" pitchFamily="34" charset="0"/>
              </a:rPr>
              <a:t>the name of the service and plan.</a:t>
            </a:r>
          </a:p>
          <a:p>
            <a:pPr hangingPunct="0"/>
            <a:r>
              <a:rPr lang="en-US" dirty="0" err="1">
                <a:latin typeface="Calibri" panose="020F0502020204030204" pitchFamily="34" charset="0"/>
              </a:rPr>
              <a:t>cf</a:t>
            </a:r>
            <a:r>
              <a:rPr lang="en-US" dirty="0">
                <a:latin typeface="Calibri" panose="020F0502020204030204" pitchFamily="34" charset="0"/>
              </a:rPr>
              <a:t> create-service service-name service-plan </a:t>
            </a:r>
            <a:r>
              <a:rPr lang="en-US" dirty="0" smtClean="0">
                <a:latin typeface="Calibri" panose="020F0502020204030204" pitchFamily="34" charset="0"/>
              </a:rPr>
              <a:t>service-instance-name</a:t>
            </a:r>
            <a:endParaRPr lang="en-US" dirty="0">
              <a:latin typeface="Calibri" panose="020F050202020403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487812"/>
            <a:ext cx="8349342" cy="3448532"/>
          </a:xfrm>
          <a:prstGeom prst="rect">
            <a:avLst/>
          </a:prstGeom>
        </p:spPr>
      </p:pic>
    </p:spTree>
    <p:extLst>
      <p:ext uri="{BB962C8B-B14F-4D97-AF65-F5344CB8AC3E}">
        <p14:creationId xmlns:p14="http://schemas.microsoft.com/office/powerpoint/2010/main" val="40042321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53143" y="762000"/>
            <a:ext cx="8077200" cy="838200"/>
          </a:xfrm>
        </p:spPr>
        <p:txBody>
          <a:bodyPr>
            <a:noAutofit/>
          </a:bodyPr>
          <a:lstStyle/>
          <a:p>
            <a:r>
              <a:rPr lang="en-US" sz="4400" dirty="0">
                <a:solidFill>
                  <a:schemeClr val="tx1"/>
                </a:solidFill>
                <a:latin typeface="Calibri" panose="020F0502020204030204" pitchFamily="34" charset="0"/>
              </a:rPr>
              <a:t>Deploy and run the application in </a:t>
            </a:r>
            <a:r>
              <a:rPr lang="en-US" sz="4400" dirty="0" err="1">
                <a:solidFill>
                  <a:schemeClr val="tx1"/>
                </a:solidFill>
                <a:latin typeface="Calibri" panose="020F0502020204030204" pitchFamily="34" charset="0"/>
              </a:rPr>
              <a:t>Bluemix</a:t>
            </a:r>
            <a:endParaRPr lang="en-US" sz="4400" dirty="0">
              <a:solidFill>
                <a:schemeClr val="tx1"/>
              </a:solidFill>
              <a:latin typeface="Calibri" panose="020F0502020204030204" pitchFamily="34" charset="0"/>
            </a:endParaRPr>
          </a:p>
        </p:txBody>
      </p:sp>
      <p:sp>
        <p:nvSpPr>
          <p:cNvPr id="7" name="Rectangle 6"/>
          <p:cNvSpPr/>
          <p:nvPr/>
        </p:nvSpPr>
        <p:spPr>
          <a:xfrm>
            <a:off x="761999" y="1720840"/>
            <a:ext cx="7968343" cy="923330"/>
          </a:xfrm>
          <a:prstGeom prst="rect">
            <a:avLst/>
          </a:prstGeom>
        </p:spPr>
        <p:txBody>
          <a:bodyPr wrap="square">
            <a:spAutoFit/>
          </a:bodyPr>
          <a:lstStyle/>
          <a:p>
            <a:pPr marL="285750" indent="-285750" hangingPunct="0">
              <a:buFont typeface="Wingdings" panose="05000000000000000000" pitchFamily="2" charset="2"/>
              <a:buChar char="Ø"/>
            </a:pPr>
            <a:r>
              <a:rPr lang="en-US" dirty="0">
                <a:latin typeface="Calibri" panose="020F0502020204030204" pitchFamily="34" charset="0"/>
              </a:rPr>
              <a:t>Push the application to </a:t>
            </a:r>
            <a:r>
              <a:rPr lang="en-US" dirty="0" err="1">
                <a:latin typeface="Calibri" panose="020F0502020204030204" pitchFamily="34" charset="0"/>
              </a:rPr>
              <a:t>Bluemix</a:t>
            </a:r>
            <a:r>
              <a:rPr lang="en-US" dirty="0">
                <a:latin typeface="Calibri" panose="020F0502020204030204" pitchFamily="34" charset="0"/>
              </a:rPr>
              <a:t>. The sole argument to the command is the name of your application specified in the </a:t>
            </a:r>
            <a:r>
              <a:rPr lang="en-US" dirty="0" err="1">
                <a:latin typeface="Calibri" panose="020F0502020204030204" pitchFamily="34" charset="0"/>
              </a:rPr>
              <a:t>manifest.ymlfile</a:t>
            </a:r>
            <a:r>
              <a:rPr lang="en-US" dirty="0">
                <a:latin typeface="Calibri" panose="020F0502020204030204" pitchFamily="34" charset="0"/>
              </a:rPr>
              <a:t>.</a:t>
            </a:r>
          </a:p>
          <a:p>
            <a:r>
              <a:rPr lang="en-US" dirty="0" smtClean="0">
                <a:latin typeface="Calibri" panose="020F0502020204030204" pitchFamily="34" charset="0"/>
              </a:rPr>
              <a:t>      </a:t>
            </a:r>
            <a:r>
              <a:rPr lang="en-US" dirty="0" err="1" smtClean="0">
                <a:latin typeface="Calibri" panose="020F0502020204030204" pitchFamily="34" charset="0"/>
              </a:rPr>
              <a:t>cf</a:t>
            </a:r>
            <a:r>
              <a:rPr lang="en-US" dirty="0" smtClean="0">
                <a:latin typeface="Calibri" panose="020F0502020204030204" pitchFamily="34" charset="0"/>
              </a:rPr>
              <a:t> </a:t>
            </a:r>
            <a:r>
              <a:rPr lang="en-US" dirty="0">
                <a:latin typeface="Calibri" panose="020F0502020204030204" pitchFamily="34" charset="0"/>
              </a:rPr>
              <a:t>push application-name</a:t>
            </a:r>
            <a:endParaRPr lang="en-US" dirty="0">
              <a:latin typeface="Calibri" panose="020F050202020403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738684"/>
            <a:ext cx="8273142" cy="3508829"/>
          </a:xfrm>
          <a:prstGeom prst="rect">
            <a:avLst/>
          </a:prstGeom>
        </p:spPr>
      </p:pic>
    </p:spTree>
    <p:extLst>
      <p:ext uri="{BB962C8B-B14F-4D97-AF65-F5344CB8AC3E}">
        <p14:creationId xmlns:p14="http://schemas.microsoft.com/office/powerpoint/2010/main" val="16446122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Calibri" panose="020F0502020204030204" pitchFamily="34" charset="0"/>
              </a:rPr>
              <a:t>Run the application locally</a:t>
            </a:r>
          </a:p>
        </p:txBody>
      </p:sp>
      <p:sp>
        <p:nvSpPr>
          <p:cNvPr id="3" name="Content Placeholder 2"/>
          <p:cNvSpPr>
            <a:spLocks noGrp="1"/>
          </p:cNvSpPr>
          <p:nvPr>
            <p:ph idx="1"/>
          </p:nvPr>
        </p:nvSpPr>
        <p:spPr/>
        <p:txBody>
          <a:bodyPr>
            <a:normAutofit fontScale="92500" lnSpcReduction="20000"/>
          </a:bodyPr>
          <a:lstStyle/>
          <a:p>
            <a:pPr marL="285750" indent="-285750">
              <a:buFont typeface="Wingdings" panose="05000000000000000000" pitchFamily="2" charset="2"/>
              <a:buChar char="Ø"/>
            </a:pPr>
            <a:r>
              <a:rPr lang="en-US" sz="1800" dirty="0" smtClean="0">
                <a:solidFill>
                  <a:schemeClr val="tx1"/>
                </a:solidFill>
                <a:latin typeface="Calibri" panose="020F0502020204030204" pitchFamily="34" charset="0"/>
              </a:rPr>
              <a:t>Run </a:t>
            </a:r>
            <a:r>
              <a:rPr lang="en-US" sz="1800" dirty="0">
                <a:solidFill>
                  <a:schemeClr val="tx1"/>
                </a:solidFill>
                <a:latin typeface="Calibri" panose="020F0502020204030204" pitchFamily="34" charset="0"/>
              </a:rPr>
              <a:t>your application in </a:t>
            </a:r>
            <a:r>
              <a:rPr lang="en-US" sz="1800"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a:t>
            </a:r>
          </a:p>
          <a:p>
            <a:pPr marL="285750" indent="-285750" hangingPunct="0">
              <a:buFont typeface="Wingdings" panose="05000000000000000000" pitchFamily="2" charset="2"/>
              <a:buChar char="Ø"/>
            </a:pPr>
            <a:r>
              <a:rPr lang="en-US" sz="1800" dirty="0">
                <a:solidFill>
                  <a:schemeClr val="tx1"/>
                </a:solidFill>
                <a:latin typeface="Calibri" panose="020F0502020204030204" pitchFamily="34" charset="0"/>
              </a:rPr>
              <a:t>Log in to </a:t>
            </a:r>
            <a:r>
              <a:rPr lang="en-US" sz="1800"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Use the </a:t>
            </a:r>
            <a:r>
              <a:rPr lang="en-US" sz="1800" dirty="0" err="1">
                <a:solidFill>
                  <a:schemeClr val="tx1"/>
                </a:solidFill>
                <a:latin typeface="Calibri" panose="020F0502020204030204" pitchFamily="34" charset="0"/>
              </a:rPr>
              <a:t>cf</a:t>
            </a:r>
            <a:r>
              <a:rPr lang="en-US" sz="1800" dirty="0">
                <a:solidFill>
                  <a:schemeClr val="tx1"/>
                </a:solidFill>
                <a:latin typeface="Calibri" panose="020F0502020204030204" pitchFamily="34" charset="0"/>
              </a:rPr>
              <a:t> login command to authenticate with your </a:t>
            </a:r>
            <a:r>
              <a:rPr lang="en-US" sz="1800"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ID and password:</a:t>
            </a:r>
          </a:p>
          <a:p>
            <a:r>
              <a:rPr lang="en-US" sz="1800" dirty="0" err="1">
                <a:solidFill>
                  <a:schemeClr val="tx1"/>
                </a:solidFill>
                <a:latin typeface="Calibri" panose="020F0502020204030204" pitchFamily="34" charset="0"/>
              </a:rPr>
              <a:t>cf</a:t>
            </a:r>
            <a:r>
              <a:rPr lang="en-US" sz="1800" dirty="0">
                <a:solidFill>
                  <a:schemeClr val="tx1"/>
                </a:solidFill>
                <a:latin typeface="Calibri" panose="020F0502020204030204" pitchFamily="34" charset="0"/>
              </a:rPr>
              <a:t> login -u username -p password</a:t>
            </a:r>
          </a:p>
          <a:p>
            <a:pPr marL="285750" indent="-285750">
              <a:buFont typeface="Wingdings" panose="05000000000000000000" pitchFamily="2" charset="2"/>
              <a:buChar char="Ø"/>
            </a:pPr>
            <a:r>
              <a:rPr lang="en-US" sz="1800" dirty="0">
                <a:solidFill>
                  <a:schemeClr val="tx1"/>
                </a:solidFill>
                <a:latin typeface="Calibri" panose="020F0502020204030204" pitchFamily="34" charset="0"/>
              </a:rPr>
              <a:t>Obtain your </a:t>
            </a:r>
            <a:r>
              <a:rPr lang="en-US" sz="1800"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credentials and URL. Use the </a:t>
            </a:r>
            <a:r>
              <a:rPr lang="en-US" sz="1800" dirty="0" err="1">
                <a:solidFill>
                  <a:schemeClr val="tx1"/>
                </a:solidFill>
                <a:latin typeface="Calibri" panose="020F0502020204030204" pitchFamily="34" charset="0"/>
              </a:rPr>
              <a:t>cf</a:t>
            </a:r>
            <a:r>
              <a:rPr lang="en-US" sz="1800" dirty="0">
                <a:solidFill>
                  <a:schemeClr val="tx1"/>
                </a:solidFill>
                <a:latin typeface="Calibri" panose="020F0502020204030204" pitchFamily="34" charset="0"/>
              </a:rPr>
              <a:t> </a:t>
            </a:r>
            <a:r>
              <a:rPr lang="en-US" sz="1800" dirty="0" err="1">
                <a:solidFill>
                  <a:schemeClr val="tx1"/>
                </a:solidFill>
                <a:latin typeface="Calibri" panose="020F0502020204030204" pitchFamily="34" charset="0"/>
              </a:rPr>
              <a:t>env</a:t>
            </a:r>
            <a:r>
              <a:rPr lang="en-US" sz="1800" dirty="0">
                <a:solidFill>
                  <a:schemeClr val="tx1"/>
                </a:solidFill>
                <a:latin typeface="Calibri" panose="020F0502020204030204" pitchFamily="34" charset="0"/>
              </a:rPr>
              <a:t> command to view the environment variables for your running application:</a:t>
            </a:r>
          </a:p>
          <a:p>
            <a:r>
              <a:rPr lang="en-US" sz="1800" dirty="0" err="1">
                <a:solidFill>
                  <a:schemeClr val="tx1"/>
                </a:solidFill>
                <a:latin typeface="Calibri" panose="020F0502020204030204" pitchFamily="34" charset="0"/>
              </a:rPr>
              <a:t>cf</a:t>
            </a:r>
            <a:r>
              <a:rPr lang="en-US" sz="1800" dirty="0">
                <a:solidFill>
                  <a:schemeClr val="tx1"/>
                </a:solidFill>
                <a:latin typeface="Calibri" panose="020F0502020204030204" pitchFamily="34" charset="0"/>
              </a:rPr>
              <a:t> </a:t>
            </a:r>
            <a:r>
              <a:rPr lang="en-US" sz="1800" dirty="0" err="1">
                <a:solidFill>
                  <a:schemeClr val="tx1"/>
                </a:solidFill>
                <a:latin typeface="Calibri" panose="020F0502020204030204" pitchFamily="34" charset="0"/>
              </a:rPr>
              <a:t>env</a:t>
            </a:r>
            <a:r>
              <a:rPr lang="en-US" sz="1800" dirty="0">
                <a:solidFill>
                  <a:schemeClr val="tx1"/>
                </a:solidFill>
                <a:latin typeface="Calibri" panose="020F0502020204030204" pitchFamily="34" charset="0"/>
              </a:rPr>
              <a:t> application-name</a:t>
            </a:r>
          </a:p>
          <a:p>
            <a:pPr marL="285750" indent="-285750">
              <a:buFont typeface="Wingdings" panose="05000000000000000000" pitchFamily="2" charset="2"/>
              <a:buChar char="Ø"/>
            </a:pPr>
            <a:r>
              <a:rPr lang="en-US" sz="1800" dirty="0">
                <a:solidFill>
                  <a:schemeClr val="tx1"/>
                </a:solidFill>
                <a:latin typeface="Calibri" panose="020F0502020204030204" pitchFamily="34" charset="0"/>
              </a:rPr>
              <a:t>Use the URL and your credentials with the application.</a:t>
            </a:r>
          </a:p>
          <a:p>
            <a:pPr marL="285750" indent="-285750">
              <a:buFont typeface="Wingdings" panose="05000000000000000000" pitchFamily="2" charset="2"/>
              <a:buChar char="Ø"/>
            </a:pPr>
            <a:r>
              <a:rPr lang="en-US" sz="1800" dirty="0">
                <a:solidFill>
                  <a:schemeClr val="tx1"/>
                </a:solidFill>
                <a:latin typeface="Calibri" panose="020F0502020204030204" pitchFamily="34" charset="0"/>
              </a:rPr>
              <a:t>Modify app </a:t>
            </a:r>
            <a:r>
              <a:rPr lang="en-US" sz="1800" dirty="0" err="1">
                <a:solidFill>
                  <a:schemeClr val="tx1"/>
                </a:solidFill>
                <a:latin typeface="Calibri" panose="020F0502020204030204" pitchFamily="34" charset="0"/>
              </a:rPr>
              <a:t>node.js</a:t>
            </a:r>
            <a:endParaRPr lang="en-US" sz="1800" dirty="0">
              <a:solidFill>
                <a:schemeClr val="tx1"/>
              </a:solidFill>
              <a:latin typeface="Calibri" panose="020F0502020204030204" pitchFamily="34" charset="0"/>
            </a:endParaRPr>
          </a:p>
          <a:p>
            <a:pPr marL="285750" indent="-285750">
              <a:buFont typeface="Wingdings" panose="05000000000000000000" pitchFamily="2" charset="2"/>
              <a:buChar char="Ø"/>
            </a:pPr>
            <a:r>
              <a:rPr lang="en-US" sz="1800" dirty="0">
                <a:solidFill>
                  <a:schemeClr val="tx1"/>
                </a:solidFill>
                <a:latin typeface="Calibri" panose="020F0502020204030204" pitchFamily="34" charset="0"/>
              </a:rPr>
              <a:t> Install required node packages. </a:t>
            </a:r>
            <a:r>
              <a:rPr lang="en-US" sz="1800" dirty="0" err="1">
                <a:solidFill>
                  <a:schemeClr val="tx1"/>
                </a:solidFill>
                <a:latin typeface="Calibri" panose="020F0502020204030204" pitchFamily="34" charset="0"/>
              </a:rPr>
              <a:t>npm</a:t>
            </a:r>
            <a:r>
              <a:rPr lang="en-US" sz="1800" dirty="0">
                <a:solidFill>
                  <a:schemeClr val="tx1"/>
                </a:solidFill>
                <a:latin typeface="Calibri" panose="020F0502020204030204" pitchFamily="34" charset="0"/>
              </a:rPr>
              <a:t> install </a:t>
            </a:r>
          </a:p>
          <a:p>
            <a:pPr marL="285750" indent="-285750" hangingPunct="0">
              <a:buFont typeface="Wingdings" panose="05000000000000000000" pitchFamily="2" charset="2"/>
              <a:buChar char="Ø"/>
            </a:pPr>
            <a:r>
              <a:rPr lang="en-US" sz="1800" dirty="0">
                <a:solidFill>
                  <a:schemeClr val="tx1"/>
                </a:solidFill>
                <a:latin typeface="Calibri" panose="020F0502020204030204" pitchFamily="34" charset="0"/>
              </a:rPr>
              <a:t>Access the application in a browser (http://localhost:3000)</a:t>
            </a:r>
          </a:p>
          <a:p>
            <a:pPr marL="285750" indent="-285750" hangingPunct="0">
              <a:buFont typeface="Wingdings" panose="05000000000000000000" pitchFamily="2" charset="2"/>
              <a:buChar char="Ø"/>
            </a:pPr>
            <a:r>
              <a:rPr lang="en-US" sz="1800" dirty="0">
                <a:solidFill>
                  <a:schemeClr val="tx1"/>
                </a:solidFill>
                <a:latin typeface="Calibri" panose="020F0502020204030204" pitchFamily="34" charset="0"/>
              </a:rPr>
              <a:t> Access your app by entering the following URL into your browser </a:t>
            </a:r>
          </a:p>
          <a:p>
            <a:pPr marL="285750" indent="-285750">
              <a:buFont typeface="Wingdings" panose="05000000000000000000" pitchFamily="2" charset="2"/>
              <a:buChar char="Ø"/>
            </a:pPr>
            <a:r>
              <a:rPr lang="en-US" sz="1800" dirty="0">
                <a:solidFill>
                  <a:schemeClr val="tx1"/>
                </a:solidFill>
                <a:latin typeface="Calibri" panose="020F0502020204030204" pitchFamily="34" charset="0"/>
              </a:rPr>
              <a:t>tone-analyzer-</a:t>
            </a:r>
            <a:r>
              <a:rPr lang="en-US" sz="1800" dirty="0" err="1">
                <a:solidFill>
                  <a:schemeClr val="tx1"/>
                </a:solidFill>
                <a:latin typeface="Calibri" panose="020F0502020204030204" pitchFamily="34" charset="0"/>
              </a:rPr>
              <a:t>shivam.mybluemix.net</a:t>
            </a:r>
            <a:endParaRPr lang="en-US" sz="1800" dirty="0">
              <a:solidFill>
                <a:schemeClr val="tx1"/>
              </a:solidFill>
              <a:latin typeface="Calibri" panose="020F0502020204030204" pitchFamily="34" charset="0"/>
            </a:endParaRPr>
          </a:p>
          <a:p>
            <a:endParaRPr lang="en-US" dirty="0">
              <a:solidFill>
                <a:schemeClr val="tx1"/>
              </a:solidFill>
              <a:latin typeface="Calibri" panose="020F0502020204030204" pitchFamily="34" charset="0"/>
            </a:endParaRPr>
          </a:p>
        </p:txBody>
      </p:sp>
    </p:spTree>
    <p:extLst>
      <p:ext uri="{BB962C8B-B14F-4D97-AF65-F5344CB8AC3E}">
        <p14:creationId xmlns:p14="http://schemas.microsoft.com/office/powerpoint/2010/main" val="11649384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05284"/>
            <a:ext cx="8305800" cy="838200"/>
          </a:xfrm>
        </p:spPr>
        <p:txBody>
          <a:bodyPr>
            <a:noAutofit/>
          </a:bodyPr>
          <a:lstStyle/>
          <a:p>
            <a:r>
              <a:rPr lang="en-US" sz="4400" dirty="0">
                <a:solidFill>
                  <a:schemeClr val="tx1"/>
                </a:solidFill>
                <a:latin typeface="Calibri" panose="020F0502020204030204" pitchFamily="34" charset="0"/>
              </a:rPr>
              <a:t>Home Page after Building the Apps </a:t>
            </a:r>
          </a:p>
        </p:txBody>
      </p:sp>
      <p:pic>
        <p:nvPicPr>
          <p:cNvPr id="4"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1643484"/>
            <a:ext cx="7620000" cy="4286995"/>
          </a:xfrm>
        </p:spPr>
      </p:pic>
    </p:spTree>
    <p:extLst>
      <p:ext uri="{BB962C8B-B14F-4D97-AF65-F5344CB8AC3E}">
        <p14:creationId xmlns:p14="http://schemas.microsoft.com/office/powerpoint/2010/main" val="20857468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Calibri" panose="020F0502020204030204" pitchFamily="34" charset="0"/>
              </a:rPr>
              <a:t>Demo Tone Analyzer</a:t>
            </a:r>
          </a:p>
        </p:txBody>
      </p:sp>
      <p:pic>
        <p:nvPicPr>
          <p:cNvPr id="4"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0499" y="1600200"/>
            <a:ext cx="7250601" cy="4373563"/>
          </a:xfrm>
        </p:spPr>
      </p:pic>
    </p:spTree>
    <p:extLst>
      <p:ext uri="{BB962C8B-B14F-4D97-AF65-F5344CB8AC3E}">
        <p14:creationId xmlns:p14="http://schemas.microsoft.com/office/powerpoint/2010/main" val="13615823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Calibri" panose="020F0502020204030204" pitchFamily="34" charset="0"/>
              </a:rPr>
              <a:t>Click on Analyze</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2059049"/>
            <a:ext cx="7620000" cy="3455865"/>
          </a:xfrm>
        </p:spPr>
      </p:pic>
    </p:spTree>
    <p:extLst>
      <p:ext uri="{BB962C8B-B14F-4D97-AF65-F5344CB8AC3E}">
        <p14:creationId xmlns:p14="http://schemas.microsoft.com/office/powerpoint/2010/main" val="36802938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sz="2400" dirty="0" smtClean="0"/>
          </a:p>
          <a:p>
            <a:endParaRPr lang="en-US" sz="2400" dirty="0"/>
          </a:p>
          <a:p>
            <a:endParaRPr lang="en-US" sz="2400" dirty="0" smtClean="0"/>
          </a:p>
          <a:p>
            <a:r>
              <a:rPr lang="en-US" sz="4400" dirty="0" smtClean="0">
                <a:solidFill>
                  <a:schemeClr val="tx1"/>
                </a:solidFill>
                <a:latin typeface="Calibri" panose="020F0502020204030204" pitchFamily="34" charset="0"/>
              </a:rPr>
              <a:t>Demo </a:t>
            </a:r>
            <a:r>
              <a:rPr lang="en-US" sz="4400" dirty="0">
                <a:solidFill>
                  <a:schemeClr val="tx1"/>
                </a:solidFill>
                <a:latin typeface="Calibri" panose="020F0502020204030204" pitchFamily="34" charset="0"/>
              </a:rPr>
              <a:t>in R</a:t>
            </a:r>
          </a:p>
          <a:p>
            <a:endParaRPr lang="en-US" dirty="0"/>
          </a:p>
        </p:txBody>
      </p:sp>
    </p:spTree>
    <p:extLst>
      <p:ext uri="{BB962C8B-B14F-4D97-AF65-F5344CB8AC3E}">
        <p14:creationId xmlns:p14="http://schemas.microsoft.com/office/powerpoint/2010/main" val="38974446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chemeClr val="tx1"/>
                </a:solidFill>
                <a:latin typeface="Calibri" panose="020F0502020204030204" pitchFamily="34" charset="0"/>
              </a:rPr>
              <a:t>lANGUAGE translator</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a:xfrm>
            <a:off x="685800" y="1600200"/>
            <a:ext cx="7620000" cy="3200399"/>
          </a:xfrm>
        </p:spPr>
        <p:txBody>
          <a:bodyPr>
            <a:normAutofit/>
          </a:bodyPr>
          <a:lstStyle/>
          <a:p>
            <a:pPr marL="285750" indent="-285750" algn="just">
              <a:buFont typeface="Wingdings" panose="05000000000000000000" pitchFamily="2" charset="2"/>
              <a:buChar char="Ø"/>
            </a:pPr>
            <a:r>
              <a:rPr lang="en-US" sz="1800" dirty="0" smtClean="0">
                <a:solidFill>
                  <a:schemeClr val="tx1"/>
                </a:solidFill>
                <a:latin typeface="Calibri" panose="020F0502020204030204" pitchFamily="34" charset="0"/>
              </a:rPr>
              <a:t>IBM Watson provides another service ‘Language Translator’ . This service translates one language into another. </a:t>
            </a:r>
          </a:p>
          <a:p>
            <a:pPr marL="285750" indent="-285750" algn="just">
              <a:buFont typeface="Wingdings" panose="05000000000000000000" pitchFamily="2" charset="2"/>
              <a:buChar char="Ø"/>
            </a:pPr>
            <a:r>
              <a:rPr lang="en-US" sz="1800" dirty="0">
                <a:solidFill>
                  <a:schemeClr val="tx1"/>
                </a:solidFill>
                <a:latin typeface="Calibri" panose="020F0502020204030204" pitchFamily="34" charset="0"/>
              </a:rPr>
              <a:t>The demo application lets you identify a linguistic domain, and then translate text between languages. You enter your text, and select a domain, and wait for the language to be identified. </a:t>
            </a:r>
            <a:endParaRPr lang="en-US" sz="1800" dirty="0" smtClean="0">
              <a:solidFill>
                <a:schemeClr val="tx1"/>
              </a:solidFill>
              <a:latin typeface="Calibri" panose="020F0502020204030204" pitchFamily="34" charset="0"/>
            </a:endParaRPr>
          </a:p>
          <a:p>
            <a:pPr marL="285750" indent="-285750" algn="just">
              <a:buFont typeface="Wingdings" panose="05000000000000000000" pitchFamily="2" charset="2"/>
              <a:buChar char="Ø"/>
            </a:pPr>
            <a:r>
              <a:rPr lang="en-US" sz="1800" dirty="0" smtClean="0">
                <a:solidFill>
                  <a:schemeClr val="tx1"/>
                </a:solidFill>
                <a:latin typeface="Calibri" panose="020F0502020204030204" pitchFamily="34" charset="0"/>
              </a:rPr>
              <a:t>If </a:t>
            </a:r>
            <a:r>
              <a:rPr lang="en-US" sz="1800" dirty="0">
                <a:solidFill>
                  <a:schemeClr val="tx1"/>
                </a:solidFill>
                <a:latin typeface="Calibri" panose="020F0502020204030204" pitchFamily="34" charset="0"/>
              </a:rPr>
              <a:t>the language is not supported, it is identified as unsupported. If that domain supports more than one translation target language, then select the language that you want it translated into, and then the application returns a translation of the input text in both text and JSON</a:t>
            </a:r>
            <a:r>
              <a:rPr lang="en-US" sz="1800" dirty="0" smtClean="0">
                <a:solidFill>
                  <a:schemeClr val="tx1"/>
                </a:solidFill>
                <a:latin typeface="Calibri" panose="020F0502020204030204" pitchFamily="34" charset="0"/>
              </a:rPr>
              <a:t>.</a:t>
            </a:r>
            <a:endParaRPr lang="en-US" sz="18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33636533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8454"/>
            <a:ext cx="7620000" cy="838200"/>
          </a:xfrm>
        </p:spPr>
        <p:txBody>
          <a:bodyPr>
            <a:normAutofit/>
          </a:bodyPr>
          <a:lstStyle/>
          <a:p>
            <a:r>
              <a:rPr lang="en-US" sz="4400" dirty="0" smtClean="0">
                <a:solidFill>
                  <a:schemeClr val="tx1"/>
                </a:solidFill>
                <a:latin typeface="Calibri" panose="020F0502020204030204" pitchFamily="34" charset="0"/>
              </a:rPr>
              <a:t>What is h2o</a:t>
            </a:r>
            <a:endParaRPr lang="en-US" sz="4400" dirty="0">
              <a:solidFill>
                <a:schemeClr val="tx1"/>
              </a:solidFill>
              <a:latin typeface="Calibri" panose="020F0502020204030204" pitchFamily="34" charset="0"/>
            </a:endParaRPr>
          </a:p>
        </p:txBody>
      </p:sp>
      <p:grpSp>
        <p:nvGrpSpPr>
          <p:cNvPr id="4" name="Group 3"/>
          <p:cNvGrpSpPr/>
          <p:nvPr/>
        </p:nvGrpSpPr>
        <p:grpSpPr>
          <a:xfrm>
            <a:off x="8558760" y="6324600"/>
            <a:ext cx="356640" cy="356640"/>
            <a:chOff x="8136431" y="5022563"/>
            <a:chExt cx="356640" cy="356640"/>
          </a:xfrm>
        </p:grpSpPr>
        <p:sp>
          <p:nvSpPr>
            <p:cNvPr id="5" name="Oval 4">
              <a:hlinkClick r:id="" action="ppaction://hlinkshowjump?jump=nextslide"/>
            </p:cNvPr>
            <p:cNvSpPr>
              <a:spLocks noChangeAspect="1"/>
            </p:cNvSpPr>
            <p:nvPr/>
          </p:nvSpPr>
          <p:spPr>
            <a:xfrm>
              <a:off x="8136431"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6" name="Isosceles Triangle 5">
              <a:hlinkClick r:id="" action="ppaction://hlinkshowjump?jump=nextslide"/>
            </p:cNvPr>
            <p:cNvSpPr>
              <a:spLocks noChangeAspect="1"/>
            </p:cNvSpPr>
            <p:nvPr/>
          </p:nvSpPr>
          <p:spPr>
            <a:xfrm rot="5400000" flipH="1">
              <a:off x="825237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p:nvPicPr>
        <p:blipFill>
          <a:blip r:embed="rId2"/>
          <a:stretch>
            <a:fillRect/>
          </a:stretch>
        </p:blipFill>
        <p:spPr>
          <a:xfrm>
            <a:off x="1" y="1447800"/>
            <a:ext cx="9144000" cy="4796816"/>
          </a:xfrm>
          <a:prstGeom prst="rect">
            <a:avLst/>
          </a:prstGeom>
        </p:spPr>
      </p:pic>
      <p:sp>
        <p:nvSpPr>
          <p:cNvPr id="10" name="TextBox 9"/>
          <p:cNvSpPr txBox="1"/>
          <p:nvPr/>
        </p:nvSpPr>
        <p:spPr>
          <a:xfrm>
            <a:off x="304800" y="1604222"/>
            <a:ext cx="8001000" cy="1200329"/>
          </a:xfrm>
          <a:prstGeom prst="rect">
            <a:avLst/>
          </a:prstGeom>
          <a:noFill/>
        </p:spPr>
        <p:txBody>
          <a:bodyPr wrap="square" rtlCol="0">
            <a:spAutoFit/>
          </a:bodyPr>
          <a:lstStyle/>
          <a:p>
            <a:pPr algn="just"/>
            <a:r>
              <a:rPr lang="en-US" dirty="0">
                <a:latin typeface="Calibri" panose="020F0502020204030204" pitchFamily="34" charset="0"/>
              </a:rPr>
              <a:t>H2O is an open source, in-memory, distributed, fast, and scalable machine learning and </a:t>
            </a:r>
            <a:r>
              <a:rPr lang="en-US" dirty="0" smtClean="0">
                <a:latin typeface="Calibri" panose="020F0502020204030204" pitchFamily="34" charset="0"/>
              </a:rPr>
              <a:t>predictive </a:t>
            </a:r>
            <a:r>
              <a:rPr lang="en-US" dirty="0">
                <a:latin typeface="Calibri" panose="020F0502020204030204" pitchFamily="34" charset="0"/>
              </a:rPr>
              <a:t>analytics platform that allows you to build machine learning models on big </a:t>
            </a:r>
            <a:r>
              <a:rPr lang="en-US" dirty="0" smtClean="0">
                <a:latin typeface="Calibri" panose="020F0502020204030204" pitchFamily="34" charset="0"/>
              </a:rPr>
              <a:t>data and </a:t>
            </a:r>
            <a:r>
              <a:rPr lang="en-US" dirty="0">
                <a:latin typeface="Calibri" panose="020F0502020204030204" pitchFamily="34" charset="0"/>
              </a:rPr>
              <a:t>provides easy </a:t>
            </a:r>
            <a:r>
              <a:rPr lang="en-US" dirty="0" err="1">
                <a:latin typeface="Calibri" panose="020F0502020204030204" pitchFamily="34" charset="0"/>
              </a:rPr>
              <a:t>productionalization</a:t>
            </a:r>
            <a:r>
              <a:rPr lang="en-US" dirty="0">
                <a:latin typeface="Calibri" panose="020F0502020204030204" pitchFamily="34" charset="0"/>
              </a:rPr>
              <a:t> of those models in an enterprise environment.</a:t>
            </a:r>
          </a:p>
        </p:txBody>
      </p:sp>
      <p:sp>
        <p:nvSpPr>
          <p:cNvPr id="11" name="TextBox 10"/>
          <p:cNvSpPr txBox="1"/>
          <p:nvPr/>
        </p:nvSpPr>
        <p:spPr>
          <a:xfrm>
            <a:off x="2667000" y="3165697"/>
            <a:ext cx="5780108" cy="1200329"/>
          </a:xfrm>
          <a:prstGeom prst="rect">
            <a:avLst/>
          </a:prstGeom>
          <a:noFill/>
        </p:spPr>
        <p:txBody>
          <a:bodyPr wrap="none" rtlCol="0">
            <a:spAutoFit/>
          </a:bodyPr>
          <a:lstStyle/>
          <a:p>
            <a:pPr algn="just"/>
            <a:r>
              <a:rPr lang="en-US" dirty="0">
                <a:latin typeface="Calibri" panose="020F0502020204030204" pitchFamily="34" charset="0"/>
              </a:rPr>
              <a:t>The speed, quality, ease-of-use, and model-deployment for </a:t>
            </a:r>
            <a:endParaRPr lang="en-US" dirty="0" smtClean="0">
              <a:latin typeface="Calibri" panose="020F0502020204030204" pitchFamily="34" charset="0"/>
            </a:endParaRPr>
          </a:p>
          <a:p>
            <a:pPr algn="just"/>
            <a:r>
              <a:rPr lang="en-US" dirty="0" smtClean="0">
                <a:latin typeface="Calibri" panose="020F0502020204030204" pitchFamily="34" charset="0"/>
              </a:rPr>
              <a:t>the </a:t>
            </a:r>
            <a:r>
              <a:rPr lang="en-US" dirty="0">
                <a:latin typeface="Calibri" panose="020F0502020204030204" pitchFamily="34" charset="0"/>
              </a:rPr>
              <a:t>various cutting edge Supervised and Unsupervised </a:t>
            </a:r>
            <a:endParaRPr lang="en-US" dirty="0" smtClean="0">
              <a:latin typeface="Calibri" panose="020F0502020204030204" pitchFamily="34" charset="0"/>
            </a:endParaRPr>
          </a:p>
          <a:p>
            <a:pPr algn="just"/>
            <a:r>
              <a:rPr lang="en-US" dirty="0" smtClean="0">
                <a:latin typeface="Calibri" panose="020F0502020204030204" pitchFamily="34" charset="0"/>
              </a:rPr>
              <a:t>algorithms </a:t>
            </a:r>
            <a:r>
              <a:rPr lang="en-US" dirty="0">
                <a:latin typeface="Calibri" panose="020F0502020204030204" pitchFamily="34" charset="0"/>
              </a:rPr>
              <a:t>like Deep Learning, Tree Ensembles, and </a:t>
            </a:r>
            <a:r>
              <a:rPr lang="en-US" dirty="0" smtClean="0">
                <a:latin typeface="Calibri" panose="020F0502020204030204" pitchFamily="34" charset="0"/>
              </a:rPr>
              <a:t>GLRM</a:t>
            </a:r>
          </a:p>
          <a:p>
            <a:pPr algn="just"/>
            <a:r>
              <a:rPr lang="en-US" dirty="0" smtClean="0">
                <a:latin typeface="Calibri" panose="020F0502020204030204" pitchFamily="34" charset="0"/>
              </a:rPr>
              <a:t>make </a:t>
            </a:r>
            <a:r>
              <a:rPr lang="en-US" dirty="0">
                <a:latin typeface="Calibri" panose="020F0502020204030204" pitchFamily="34" charset="0"/>
              </a:rPr>
              <a:t>H2O a highly sought after API for big data </a:t>
            </a:r>
            <a:r>
              <a:rPr lang="en-US" dirty="0" smtClean="0">
                <a:latin typeface="Calibri" panose="020F0502020204030204" pitchFamily="34" charset="0"/>
              </a:rPr>
              <a:t>science</a:t>
            </a:r>
            <a:r>
              <a:rPr lang="en-US" dirty="0">
                <a:latin typeface="Calibri" panose="020F0502020204030204" pitchFamily="34" charset="0"/>
              </a:rPr>
              <a:t>.</a:t>
            </a:r>
          </a:p>
        </p:txBody>
      </p:sp>
    </p:spTree>
    <p:extLst>
      <p:ext uri="{BB962C8B-B14F-4D97-AF65-F5344CB8AC3E}">
        <p14:creationId xmlns:p14="http://schemas.microsoft.com/office/powerpoint/2010/main" val="21995975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85800" y="1143000"/>
            <a:ext cx="7620000" cy="4680871"/>
          </a:xfrm>
          <a:prstGeom prst="rect">
            <a:avLst/>
          </a:prstGeom>
        </p:spPr>
      </p:pic>
    </p:spTree>
    <p:extLst>
      <p:ext uri="{BB962C8B-B14F-4D97-AF65-F5344CB8AC3E}">
        <p14:creationId xmlns:p14="http://schemas.microsoft.com/office/powerpoint/2010/main" val="10992971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sz="2400" dirty="0" smtClean="0"/>
          </a:p>
          <a:p>
            <a:endParaRPr lang="en-US" sz="2400" dirty="0"/>
          </a:p>
          <a:p>
            <a:endParaRPr lang="en-US" sz="2400" dirty="0" smtClean="0"/>
          </a:p>
          <a:p>
            <a:r>
              <a:rPr lang="en-US" sz="4400" dirty="0" smtClean="0">
                <a:solidFill>
                  <a:schemeClr val="tx1"/>
                </a:solidFill>
                <a:latin typeface="Calibri" panose="020F0502020204030204" pitchFamily="34" charset="0"/>
              </a:rPr>
              <a:t>Demo </a:t>
            </a:r>
            <a:r>
              <a:rPr lang="en-US" sz="4400" dirty="0">
                <a:solidFill>
                  <a:schemeClr val="tx1"/>
                </a:solidFill>
                <a:latin typeface="Calibri" panose="020F0502020204030204" pitchFamily="34" charset="0"/>
              </a:rPr>
              <a:t>in R</a:t>
            </a:r>
          </a:p>
          <a:p>
            <a:endParaRPr lang="en-US" dirty="0"/>
          </a:p>
        </p:txBody>
      </p:sp>
    </p:spTree>
    <p:extLst>
      <p:ext uri="{BB962C8B-B14F-4D97-AF65-F5344CB8AC3E}">
        <p14:creationId xmlns:p14="http://schemas.microsoft.com/office/powerpoint/2010/main" val="28933207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chemeClr val="tx1"/>
                </a:solidFill>
                <a:latin typeface="Calibri" panose="020F0502020204030204" pitchFamily="34" charset="0"/>
              </a:rPr>
              <a:t>APPLICATIONS</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p:txBody>
          <a:bodyPr>
            <a:noAutofit/>
          </a:bodyPr>
          <a:lstStyle/>
          <a:p>
            <a:pPr marL="285750" indent="-285750">
              <a:buFont typeface="Wingdings" panose="05000000000000000000" pitchFamily="2" charset="2"/>
              <a:buChar char="Ø"/>
            </a:pPr>
            <a:r>
              <a:rPr lang="en-US" sz="1800" dirty="0">
                <a:solidFill>
                  <a:schemeClr val="tx1"/>
                </a:solidFill>
                <a:latin typeface="Calibri" panose="020F0502020204030204" pitchFamily="34" charset="0"/>
              </a:rPr>
              <a:t>As an example, an English-speaking help desk representative can assist a Spanish-speaking customer through chat (using the conversational translation model</a:t>
            </a:r>
            <a:r>
              <a:rPr lang="en-US" sz="1800" dirty="0" smtClean="0">
                <a:solidFill>
                  <a:schemeClr val="tx1"/>
                </a:solidFill>
                <a:latin typeface="Calibri" panose="020F0502020204030204" pitchFamily="34" charset="0"/>
              </a:rPr>
              <a:t>).</a:t>
            </a:r>
            <a:endParaRPr lang="en-US" sz="1800" dirty="0" smtClean="0">
              <a:solidFill>
                <a:schemeClr val="tx1"/>
              </a:solidFill>
              <a:latin typeface="Calibri" panose="020F0502020204030204" pitchFamily="34" charset="0"/>
            </a:endParaRPr>
          </a:p>
          <a:p>
            <a:pPr marL="285750" indent="-285750">
              <a:buFont typeface="Wingdings" panose="05000000000000000000" pitchFamily="2" charset="2"/>
              <a:buChar char="Ø"/>
            </a:pPr>
            <a:r>
              <a:rPr lang="en-US" sz="1800" dirty="0" smtClean="0">
                <a:solidFill>
                  <a:schemeClr val="tx1"/>
                </a:solidFill>
                <a:latin typeface="Calibri" panose="020F0502020204030204" pitchFamily="34" charset="0"/>
              </a:rPr>
              <a:t>As </a:t>
            </a:r>
            <a:r>
              <a:rPr lang="en-US" sz="1800" dirty="0">
                <a:solidFill>
                  <a:schemeClr val="tx1"/>
                </a:solidFill>
                <a:latin typeface="Calibri" panose="020F0502020204030204" pitchFamily="34" charset="0"/>
              </a:rPr>
              <a:t>another example, a West African news website can curate English news from across the globe and present it in French to its constituents (using the news translation model). </a:t>
            </a:r>
            <a:endParaRPr lang="en-US" sz="1800" dirty="0" smtClean="0">
              <a:solidFill>
                <a:schemeClr val="tx1"/>
              </a:solidFill>
              <a:latin typeface="Calibri" panose="020F0502020204030204" pitchFamily="34" charset="0"/>
            </a:endParaRPr>
          </a:p>
          <a:p>
            <a:pPr marL="285750" indent="-285750">
              <a:buFont typeface="Wingdings" panose="05000000000000000000" pitchFamily="2" charset="2"/>
              <a:buChar char="Ø"/>
            </a:pPr>
            <a:r>
              <a:rPr lang="en-US" sz="1800" dirty="0" smtClean="0">
                <a:solidFill>
                  <a:schemeClr val="tx1"/>
                </a:solidFill>
                <a:latin typeface="Calibri" panose="020F0502020204030204" pitchFamily="34" charset="0"/>
              </a:rPr>
              <a:t>Similarly</a:t>
            </a:r>
            <a:r>
              <a:rPr lang="en-US" sz="1800" dirty="0">
                <a:solidFill>
                  <a:schemeClr val="tx1"/>
                </a:solidFill>
                <a:latin typeface="Calibri" panose="020F0502020204030204" pitchFamily="34" charset="0"/>
              </a:rPr>
              <a:t>, a patent attorney in the US can effectively discover prior art (to invalidate a patent claims litigation from a competitor) based on invention disclosures made in Korean with the Korean Patent Office</a:t>
            </a:r>
            <a:r>
              <a:rPr lang="en-US" sz="1800" dirty="0" smtClean="0">
                <a:solidFill>
                  <a:schemeClr val="tx1"/>
                </a:solidFill>
                <a:latin typeface="Calibri" panose="020F0502020204030204" pitchFamily="34" charset="0"/>
              </a:rPr>
              <a:t>.</a:t>
            </a:r>
          </a:p>
          <a:p>
            <a:pPr marL="285750" indent="-285750">
              <a:buFont typeface="Wingdings" panose="05000000000000000000" pitchFamily="2" charset="2"/>
              <a:buChar char="Ø"/>
            </a:pPr>
            <a:r>
              <a:rPr lang="en-US" sz="1800" dirty="0">
                <a:solidFill>
                  <a:schemeClr val="tx1"/>
                </a:solidFill>
                <a:latin typeface="Calibri" panose="020F0502020204030204" pitchFamily="34" charset="0"/>
              </a:rPr>
              <a:t>Another example would be that a bank can translate all of their product descriptions from English to Arabic using a custom model tailored to that bank's product names and terminology.</a:t>
            </a:r>
          </a:p>
        </p:txBody>
      </p:sp>
    </p:spTree>
    <p:extLst>
      <p:ext uri="{BB962C8B-B14F-4D97-AF65-F5344CB8AC3E}">
        <p14:creationId xmlns:p14="http://schemas.microsoft.com/office/powerpoint/2010/main" val="7637567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620000" cy="762000"/>
          </a:xfrm>
        </p:spPr>
        <p:txBody>
          <a:bodyPr>
            <a:normAutofit/>
          </a:bodyPr>
          <a:lstStyle/>
          <a:p>
            <a:r>
              <a:rPr lang="en-US" sz="4400" dirty="0" smtClean="0">
                <a:solidFill>
                  <a:schemeClr val="tx1"/>
                </a:solidFill>
                <a:latin typeface="Calibri" panose="020F0502020204030204" pitchFamily="34" charset="0"/>
              </a:rPr>
              <a:t>CONS</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a:xfrm>
            <a:off x="716280" y="1600201"/>
            <a:ext cx="7620000" cy="2286000"/>
          </a:xfrm>
        </p:spPr>
        <p:txBody>
          <a:bodyPr>
            <a:noAutofit/>
          </a:bodyPr>
          <a:lstStyle/>
          <a:p>
            <a:r>
              <a:rPr lang="en-US" sz="1800" dirty="0" smtClean="0">
                <a:solidFill>
                  <a:schemeClr val="tx1"/>
                </a:solidFill>
                <a:latin typeface="Calibri" panose="020F0502020204030204" pitchFamily="34" charset="0"/>
              </a:rPr>
              <a:t>Although IBM Watson Machine detects 25 languages for which it has been trained but could not translate into every </a:t>
            </a:r>
            <a:r>
              <a:rPr lang="en-US" sz="1800" dirty="0" smtClean="0">
                <a:solidFill>
                  <a:schemeClr val="tx1"/>
                </a:solidFill>
                <a:latin typeface="Calibri" panose="020F0502020204030204" pitchFamily="34" charset="0"/>
              </a:rPr>
              <a:t>language</a:t>
            </a:r>
            <a:endParaRPr lang="en-US" sz="1800" dirty="0">
              <a:solidFill>
                <a:schemeClr val="tx1"/>
              </a:solidFill>
              <a:latin typeface="Calibri" panose="020F0502020204030204" pitchFamily="34" charset="0"/>
            </a:endParaRPr>
          </a:p>
          <a:p>
            <a:r>
              <a:rPr lang="en-US" sz="1800" dirty="0" smtClean="0">
                <a:solidFill>
                  <a:schemeClr val="tx1"/>
                </a:solidFill>
                <a:latin typeface="Calibri" panose="020F0502020204030204" pitchFamily="34" charset="0"/>
              </a:rPr>
              <a:t>Watson's </a:t>
            </a:r>
            <a:r>
              <a:rPr lang="en-US" sz="1800" dirty="0">
                <a:solidFill>
                  <a:schemeClr val="tx1"/>
                </a:solidFill>
                <a:latin typeface="Calibri" panose="020F0502020204030204" pitchFamily="34" charset="0"/>
              </a:rPr>
              <a:t>Machine Translation system, for instance, only translates between a few pre-selected pairs of languages: English, Brazilian Portuguese, Spanish, French, and Arabic. Even then it doesn't always go both ways. For instance, English to French is supported, but Arabic to French is not</a:t>
            </a:r>
            <a:r>
              <a:rPr lang="en-US" sz="1800" dirty="0" smtClean="0">
                <a:solidFill>
                  <a:schemeClr val="tx1"/>
                </a:solidFill>
                <a:latin typeface="Calibri" panose="020F0502020204030204" pitchFamily="34" charset="0"/>
              </a:rPr>
              <a:t>.</a:t>
            </a:r>
          </a:p>
          <a:p>
            <a:endParaRPr lang="en-US" sz="1800" dirty="0">
              <a:solidFill>
                <a:schemeClr val="tx1"/>
              </a:solidFill>
              <a:latin typeface="Calibri" panose="020F0502020204030204" pitchFamily="34" charset="0"/>
            </a:endParaRPr>
          </a:p>
          <a:p>
            <a:endParaRPr lang="en-US" sz="18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3679871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229600" cy="609600"/>
          </a:xfrm>
        </p:spPr>
        <p:txBody>
          <a:bodyPr>
            <a:noAutofit/>
          </a:bodyPr>
          <a:lstStyle/>
          <a:p>
            <a:r>
              <a:rPr lang="en-US" sz="4400" dirty="0" smtClean="0">
                <a:solidFill>
                  <a:schemeClr val="tx1"/>
                </a:solidFill>
                <a:latin typeface="Calibri" panose="020F0502020204030204" pitchFamily="34" charset="0"/>
              </a:rPr>
              <a:t>System </a:t>
            </a:r>
            <a:r>
              <a:rPr lang="en-US" sz="4400" dirty="0" smtClean="0">
                <a:solidFill>
                  <a:schemeClr val="tx1"/>
                </a:solidFill>
                <a:latin typeface="Calibri" panose="020F0502020204030204" pitchFamily="34" charset="0"/>
              </a:rPr>
              <a:t>Requirements for H2o</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a:xfrm>
            <a:off x="381000" y="1066800"/>
            <a:ext cx="8312331" cy="4724400"/>
          </a:xfrm>
        </p:spPr>
        <p:txBody>
          <a:bodyPr>
            <a:noAutofit/>
          </a:bodyPr>
          <a:lstStyle/>
          <a:p>
            <a:pPr algn="just"/>
            <a:r>
              <a:rPr lang="en-US" sz="1600" b="1" dirty="0">
                <a:solidFill>
                  <a:schemeClr val="tx1"/>
                </a:solidFill>
                <a:latin typeface="Calibri" panose="020F0502020204030204" pitchFamily="34" charset="0"/>
              </a:rPr>
              <a:t>Operating Systems</a:t>
            </a:r>
            <a:r>
              <a:rPr lang="en-US" sz="1600" dirty="0" smtClean="0">
                <a:solidFill>
                  <a:schemeClr val="tx1"/>
                </a:solidFill>
                <a:latin typeface="Calibri" panose="020F0502020204030204" pitchFamily="34" charset="0"/>
              </a:rPr>
              <a:t>:</a:t>
            </a:r>
          </a:p>
          <a:p>
            <a:pPr marL="285750" indent="-285750" algn="just">
              <a:buFont typeface="Arial" panose="020B0604020202020204" pitchFamily="34" charset="0"/>
              <a:buChar char="•"/>
            </a:pPr>
            <a:r>
              <a:rPr lang="en-US" sz="1600" dirty="0" smtClean="0">
                <a:solidFill>
                  <a:schemeClr val="tx1"/>
                </a:solidFill>
                <a:latin typeface="Calibri" panose="020F0502020204030204" pitchFamily="34" charset="0"/>
              </a:rPr>
              <a:t>Windows </a:t>
            </a:r>
            <a:r>
              <a:rPr lang="en-US" sz="1600" dirty="0">
                <a:solidFill>
                  <a:schemeClr val="tx1"/>
                </a:solidFill>
                <a:latin typeface="Calibri" panose="020F0502020204030204" pitchFamily="34" charset="0"/>
              </a:rPr>
              <a:t>7 or later</a:t>
            </a:r>
          </a:p>
          <a:p>
            <a:pPr marL="285750" indent="-285750" algn="just">
              <a:buFont typeface="Arial" panose="020B0604020202020204" pitchFamily="34" charset="0"/>
              <a:buChar char="•"/>
            </a:pPr>
            <a:r>
              <a:rPr lang="en-US" sz="1600" dirty="0">
                <a:solidFill>
                  <a:schemeClr val="tx1"/>
                </a:solidFill>
                <a:latin typeface="Calibri" panose="020F0502020204030204" pitchFamily="34" charset="0"/>
              </a:rPr>
              <a:t>OS X 10.9 or later</a:t>
            </a:r>
          </a:p>
          <a:p>
            <a:pPr marL="285750" indent="-285750" algn="just">
              <a:buFont typeface="Arial" panose="020B0604020202020204" pitchFamily="34" charset="0"/>
              <a:buChar char="•"/>
            </a:pPr>
            <a:r>
              <a:rPr lang="en-US" sz="1600" dirty="0">
                <a:solidFill>
                  <a:schemeClr val="tx1"/>
                </a:solidFill>
                <a:latin typeface="Calibri" panose="020F0502020204030204" pitchFamily="34" charset="0"/>
              </a:rPr>
              <a:t>Ubuntu 12.04</a:t>
            </a:r>
          </a:p>
          <a:p>
            <a:pPr marL="285750" indent="-285750" algn="just">
              <a:buFont typeface="Arial" panose="020B0604020202020204" pitchFamily="34" charset="0"/>
              <a:buChar char="•"/>
            </a:pPr>
            <a:r>
              <a:rPr lang="en-US" sz="1600" dirty="0">
                <a:solidFill>
                  <a:schemeClr val="tx1"/>
                </a:solidFill>
                <a:latin typeface="Calibri" panose="020F0502020204030204" pitchFamily="34" charset="0"/>
              </a:rPr>
              <a:t>RHEL/CentOS 6 or </a:t>
            </a:r>
            <a:r>
              <a:rPr lang="en-US" sz="1600" dirty="0" smtClean="0">
                <a:solidFill>
                  <a:schemeClr val="tx1"/>
                </a:solidFill>
                <a:latin typeface="Calibri" panose="020F0502020204030204" pitchFamily="34" charset="0"/>
              </a:rPr>
              <a:t>later</a:t>
            </a:r>
          </a:p>
          <a:p>
            <a:pPr algn="just"/>
            <a:r>
              <a:rPr lang="en-US" sz="1600" b="1" dirty="0">
                <a:solidFill>
                  <a:schemeClr val="tx1"/>
                </a:solidFill>
                <a:latin typeface="Calibri" panose="020F0502020204030204" pitchFamily="34" charset="0"/>
              </a:rPr>
              <a:t>Languages</a:t>
            </a:r>
            <a:r>
              <a:rPr lang="en-US" sz="1600" dirty="0">
                <a:solidFill>
                  <a:schemeClr val="tx1"/>
                </a:solidFill>
                <a:latin typeface="Calibri" panose="020F0502020204030204" pitchFamily="34" charset="0"/>
              </a:rPr>
              <a:t>: </a:t>
            </a:r>
            <a:endParaRPr lang="en-US" sz="1600" dirty="0" smtClean="0">
              <a:solidFill>
                <a:schemeClr val="tx1"/>
              </a:solidFill>
              <a:latin typeface="Calibri" panose="020F0502020204030204" pitchFamily="34" charset="0"/>
            </a:endParaRPr>
          </a:p>
          <a:p>
            <a:pPr marL="285750" indent="-285750" algn="just">
              <a:buFont typeface="Arial" panose="020B0604020202020204" pitchFamily="34" charset="0"/>
              <a:buChar char="•"/>
            </a:pPr>
            <a:r>
              <a:rPr lang="en-US" sz="1600" dirty="0" smtClean="0">
                <a:solidFill>
                  <a:schemeClr val="tx1"/>
                </a:solidFill>
                <a:latin typeface="Calibri" panose="020F0502020204030204" pitchFamily="34" charset="0"/>
              </a:rPr>
              <a:t>Scala</a:t>
            </a:r>
            <a:r>
              <a:rPr lang="en-US" sz="1600" dirty="0">
                <a:solidFill>
                  <a:schemeClr val="tx1"/>
                </a:solidFill>
                <a:latin typeface="Calibri" panose="020F0502020204030204" pitchFamily="34" charset="0"/>
              </a:rPr>
              <a:t>, R, and Python are not required to use H2O unless you want to use H2O in those environments, but Java is always required. </a:t>
            </a:r>
            <a:r>
              <a:rPr lang="en-US" sz="1600" dirty="0" smtClean="0">
                <a:solidFill>
                  <a:schemeClr val="tx1"/>
                </a:solidFill>
                <a:latin typeface="Calibri" panose="020F0502020204030204" pitchFamily="34" charset="0"/>
              </a:rPr>
              <a:t>To </a:t>
            </a:r>
            <a:r>
              <a:rPr lang="en-US" sz="1600" dirty="0">
                <a:solidFill>
                  <a:schemeClr val="tx1"/>
                </a:solidFill>
                <a:latin typeface="Calibri" panose="020F0502020204030204" pitchFamily="34" charset="0"/>
              </a:rPr>
              <a:t>build H2O or run H2O tests, the 64-bit JDK is </a:t>
            </a:r>
            <a:r>
              <a:rPr lang="en-US" sz="1600" dirty="0" smtClean="0">
                <a:solidFill>
                  <a:schemeClr val="tx1"/>
                </a:solidFill>
                <a:latin typeface="Calibri" panose="020F0502020204030204" pitchFamily="34" charset="0"/>
              </a:rPr>
              <a:t>required.</a:t>
            </a:r>
          </a:p>
          <a:p>
            <a:pPr marL="285750" indent="-285750" algn="just">
              <a:buFont typeface="Arial" panose="020B0604020202020204" pitchFamily="34" charset="0"/>
              <a:buChar char="•"/>
            </a:pPr>
            <a:r>
              <a:rPr lang="en-US" sz="1600" dirty="0" smtClean="0">
                <a:solidFill>
                  <a:schemeClr val="tx1"/>
                </a:solidFill>
                <a:latin typeface="Calibri" panose="020F0502020204030204" pitchFamily="34" charset="0"/>
              </a:rPr>
              <a:t>Scala 2.10 or later</a:t>
            </a:r>
          </a:p>
          <a:p>
            <a:pPr marL="285750" indent="-285750" algn="just">
              <a:buFont typeface="Arial" panose="020B0604020202020204" pitchFamily="34" charset="0"/>
              <a:buChar char="•"/>
            </a:pPr>
            <a:r>
              <a:rPr lang="en-US" sz="1600" dirty="0" smtClean="0">
                <a:solidFill>
                  <a:schemeClr val="tx1"/>
                </a:solidFill>
                <a:latin typeface="Calibri" panose="020F0502020204030204" pitchFamily="34" charset="0"/>
              </a:rPr>
              <a:t>R </a:t>
            </a:r>
            <a:r>
              <a:rPr lang="en-US" sz="1600" dirty="0">
                <a:solidFill>
                  <a:schemeClr val="tx1"/>
                </a:solidFill>
                <a:latin typeface="Calibri" panose="020F0502020204030204" pitchFamily="34" charset="0"/>
              </a:rPr>
              <a:t>version 3 or later</a:t>
            </a:r>
          </a:p>
          <a:p>
            <a:pPr marL="285750" indent="-285750" algn="just">
              <a:buFont typeface="Arial" panose="020B0604020202020204" pitchFamily="34" charset="0"/>
              <a:buChar char="•"/>
            </a:pPr>
            <a:r>
              <a:rPr lang="en-US" sz="1600" dirty="0">
                <a:solidFill>
                  <a:schemeClr val="tx1"/>
                </a:solidFill>
                <a:latin typeface="Calibri" panose="020F0502020204030204" pitchFamily="34" charset="0"/>
              </a:rPr>
              <a:t>Python 2.7.x or 3.5.x</a:t>
            </a:r>
          </a:p>
          <a:p>
            <a:pPr algn="just"/>
            <a:r>
              <a:rPr lang="en-US" sz="1600" b="1" dirty="0">
                <a:solidFill>
                  <a:schemeClr val="tx1"/>
                </a:solidFill>
                <a:latin typeface="Calibri" panose="020F0502020204030204" pitchFamily="34" charset="0"/>
              </a:rPr>
              <a:t>Browser</a:t>
            </a:r>
            <a:r>
              <a:rPr lang="en-US" sz="1600" dirty="0">
                <a:solidFill>
                  <a:schemeClr val="tx1"/>
                </a:solidFill>
                <a:latin typeface="Calibri" panose="020F0502020204030204" pitchFamily="34" charset="0"/>
              </a:rPr>
              <a:t>: An internet browser is required to use H2O’s web UI, Flow.</a:t>
            </a:r>
            <a:endParaRPr lang="en-US" sz="1600" dirty="0" smtClean="0">
              <a:solidFill>
                <a:schemeClr val="tx1"/>
              </a:solidFill>
              <a:latin typeface="Calibri" panose="020F0502020204030204" pitchFamily="34" charset="0"/>
            </a:endParaRPr>
          </a:p>
          <a:p>
            <a:pPr algn="just"/>
            <a:r>
              <a:rPr lang="en-US" sz="1600" b="1" dirty="0">
                <a:solidFill>
                  <a:schemeClr val="tx1"/>
                </a:solidFill>
                <a:latin typeface="Calibri" panose="020F0502020204030204" pitchFamily="34" charset="0"/>
              </a:rPr>
              <a:t>Hadoop</a:t>
            </a:r>
            <a:r>
              <a:rPr lang="en-US" sz="1600" dirty="0">
                <a:solidFill>
                  <a:schemeClr val="tx1"/>
                </a:solidFill>
                <a:latin typeface="Calibri" panose="020F0502020204030204" pitchFamily="34" charset="0"/>
              </a:rPr>
              <a:t>: </a:t>
            </a:r>
            <a:r>
              <a:rPr lang="en-US" sz="1600" dirty="0" smtClean="0">
                <a:solidFill>
                  <a:schemeClr val="tx1"/>
                </a:solidFill>
                <a:latin typeface="Calibri" panose="020F0502020204030204" pitchFamily="34" charset="0"/>
              </a:rPr>
              <a:t>Hadoop </a:t>
            </a:r>
            <a:r>
              <a:rPr lang="en-US" sz="1600" dirty="0">
                <a:solidFill>
                  <a:schemeClr val="tx1"/>
                </a:solidFill>
                <a:latin typeface="Calibri" panose="020F0502020204030204" pitchFamily="34" charset="0"/>
              </a:rPr>
              <a:t>is not required to run H2O unless you want to deploy H2O on a Hadoop cluster. </a:t>
            </a:r>
            <a:endParaRPr lang="en-US" sz="1600" dirty="0" smtClean="0">
              <a:solidFill>
                <a:schemeClr val="tx1"/>
              </a:solidFill>
              <a:latin typeface="Calibri" panose="020F0502020204030204" pitchFamily="34" charset="0"/>
            </a:endParaRPr>
          </a:p>
          <a:p>
            <a:pPr algn="just"/>
            <a:r>
              <a:rPr lang="en-US" sz="1600" b="1" dirty="0">
                <a:solidFill>
                  <a:schemeClr val="tx1"/>
                </a:solidFill>
                <a:latin typeface="Calibri" panose="020F0502020204030204" pitchFamily="34" charset="0"/>
              </a:rPr>
              <a:t>Spark</a:t>
            </a:r>
            <a:r>
              <a:rPr lang="en-US" sz="1600" dirty="0">
                <a:solidFill>
                  <a:schemeClr val="tx1"/>
                </a:solidFill>
                <a:latin typeface="Calibri" panose="020F0502020204030204" pitchFamily="34" charset="0"/>
              </a:rPr>
              <a:t>: Version 1.4 or later. Spark is only required if you want to run Sparkling Water.</a:t>
            </a:r>
          </a:p>
          <a:p>
            <a:pPr algn="just"/>
            <a:endParaRPr lang="en-US" sz="1600" dirty="0" smtClean="0">
              <a:solidFill>
                <a:schemeClr val="tx1"/>
              </a:solidFill>
              <a:latin typeface="Calibri" panose="020F0502020204030204" pitchFamily="34" charset="0"/>
            </a:endParaRPr>
          </a:p>
        </p:txBody>
      </p:sp>
    </p:spTree>
    <p:extLst>
      <p:ext uri="{BB962C8B-B14F-4D97-AF65-F5344CB8AC3E}">
        <p14:creationId xmlns:p14="http://schemas.microsoft.com/office/powerpoint/2010/main" val="1010267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153400" cy="685800"/>
          </a:xfrm>
        </p:spPr>
        <p:txBody>
          <a:bodyPr>
            <a:noAutofit/>
          </a:bodyPr>
          <a:lstStyle/>
          <a:p>
            <a:r>
              <a:rPr lang="en-US" sz="4400" dirty="0" smtClean="0">
                <a:solidFill>
                  <a:schemeClr val="tx1"/>
                </a:solidFill>
                <a:latin typeface="Calibri" panose="020F0502020204030204" pitchFamily="34" charset="0"/>
              </a:rPr>
              <a:t>H2o products</a:t>
            </a:r>
            <a:endParaRPr lang="en-US" dirty="0">
              <a:solidFill>
                <a:schemeClr val="tx1"/>
              </a:solidFill>
              <a:latin typeface="Calibri" panose="020F0502020204030204" pitchFamily="34" charset="0"/>
            </a:endParaRPr>
          </a:p>
        </p:txBody>
      </p:sp>
      <p:pic>
        <p:nvPicPr>
          <p:cNvPr id="8" name="Content Placeholder 7"/>
          <p:cNvPicPr>
            <a:picLocks noGrp="1" noChangeAspect="1"/>
          </p:cNvPicPr>
          <p:nvPr>
            <p:ph idx="1"/>
          </p:nvPr>
        </p:nvPicPr>
        <p:blipFill>
          <a:blip r:embed="rId3"/>
          <a:stretch>
            <a:fillRect/>
          </a:stretch>
        </p:blipFill>
        <p:spPr>
          <a:xfrm>
            <a:off x="914400" y="1447800"/>
            <a:ext cx="2686050" cy="1628775"/>
          </a:xfrm>
          <a:prstGeom prst="rect">
            <a:avLst/>
          </a:prstGeom>
        </p:spPr>
      </p:pic>
      <p:grpSp>
        <p:nvGrpSpPr>
          <p:cNvPr id="4" name="Group 3"/>
          <p:cNvGrpSpPr/>
          <p:nvPr/>
        </p:nvGrpSpPr>
        <p:grpSpPr>
          <a:xfrm>
            <a:off x="8005715" y="6324600"/>
            <a:ext cx="356640" cy="356640"/>
            <a:chOff x="7583386" y="5022563"/>
            <a:chExt cx="356640" cy="356640"/>
          </a:xfrm>
        </p:grpSpPr>
        <p:sp>
          <p:nvSpPr>
            <p:cNvPr id="5" name="Oval 4">
              <a:hlinkClick r:id="" action="ppaction://hlinkshowjump?jump=previousslide"/>
            </p:cNvPr>
            <p:cNvSpPr>
              <a:spLocks noChangeAspect="1"/>
            </p:cNvSpPr>
            <p:nvPr/>
          </p:nvSpPr>
          <p:spPr>
            <a:xfrm>
              <a:off x="7583386"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6" name="Isosceles Triangle 5">
              <a:hlinkClick r:id="rId4" action="ppaction://hlinksldjump"/>
            </p:cNvPr>
            <p:cNvSpPr>
              <a:spLocks noChangeAspect="1"/>
            </p:cNvSpPr>
            <p:nvPr/>
          </p:nvSpPr>
          <p:spPr>
            <a:xfrm rot="16200000">
              <a:off x="764963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Straight Connector 6"/>
          <p:cNvCxnSpPr/>
          <p:nvPr/>
        </p:nvCxnSpPr>
        <p:spPr>
          <a:xfrm>
            <a:off x="7813729" y="6325524"/>
            <a:ext cx="0" cy="3566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stretch>
            <a:fillRect/>
          </a:stretch>
        </p:blipFill>
        <p:spPr>
          <a:xfrm>
            <a:off x="4433751" y="1447800"/>
            <a:ext cx="4371975" cy="2571750"/>
          </a:xfrm>
          <a:prstGeom prst="rect">
            <a:avLst/>
          </a:prstGeom>
        </p:spPr>
      </p:pic>
      <p:pic>
        <p:nvPicPr>
          <p:cNvPr id="10" name="Picture 9"/>
          <p:cNvPicPr>
            <a:picLocks noChangeAspect="1"/>
          </p:cNvPicPr>
          <p:nvPr/>
        </p:nvPicPr>
        <p:blipFill>
          <a:blip r:embed="rId6"/>
          <a:stretch>
            <a:fillRect/>
          </a:stretch>
        </p:blipFill>
        <p:spPr>
          <a:xfrm>
            <a:off x="428625" y="3684296"/>
            <a:ext cx="3657600" cy="2934377"/>
          </a:xfrm>
          <a:prstGeom prst="rect">
            <a:avLst/>
          </a:prstGeom>
        </p:spPr>
      </p:pic>
      <p:pic>
        <p:nvPicPr>
          <p:cNvPr id="11" name="Picture 10"/>
          <p:cNvPicPr>
            <a:picLocks noChangeAspect="1"/>
          </p:cNvPicPr>
          <p:nvPr/>
        </p:nvPicPr>
        <p:blipFill>
          <a:blip r:embed="rId7"/>
          <a:stretch>
            <a:fillRect/>
          </a:stretch>
        </p:blipFill>
        <p:spPr>
          <a:xfrm>
            <a:off x="4433751" y="4255657"/>
            <a:ext cx="2771775" cy="2345599"/>
          </a:xfrm>
          <a:prstGeom prst="rect">
            <a:avLst/>
          </a:prstGeom>
        </p:spPr>
      </p:pic>
      <p:sp>
        <p:nvSpPr>
          <p:cNvPr id="12" name="TextBox 11"/>
          <p:cNvSpPr txBox="1"/>
          <p:nvPr/>
        </p:nvSpPr>
        <p:spPr>
          <a:xfrm>
            <a:off x="4457700" y="5197623"/>
            <a:ext cx="1261884" cy="461665"/>
          </a:xfrm>
          <a:prstGeom prst="rect">
            <a:avLst/>
          </a:prstGeom>
          <a:noFill/>
        </p:spPr>
        <p:txBody>
          <a:bodyPr wrap="none" rtlCol="0">
            <a:spAutoFit/>
          </a:bodyPr>
          <a:lstStyle/>
          <a:p>
            <a:r>
              <a:rPr lang="en-US" sz="2400" b="1" dirty="0" smtClean="0">
                <a:solidFill>
                  <a:schemeClr val="bg1"/>
                </a:solidFill>
              </a:rPr>
              <a:t>STEAM</a:t>
            </a:r>
            <a:endParaRPr lang="en-US" sz="2400" b="1" dirty="0">
              <a:solidFill>
                <a:schemeClr val="bg1"/>
              </a:solidFill>
            </a:endParaRPr>
          </a:p>
        </p:txBody>
      </p:sp>
    </p:spTree>
    <p:extLst>
      <p:ext uri="{BB962C8B-B14F-4D97-AF65-F5344CB8AC3E}">
        <p14:creationId xmlns:p14="http://schemas.microsoft.com/office/powerpoint/2010/main" val="1344441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42899"/>
            <a:ext cx="7620000" cy="838200"/>
          </a:xfrm>
        </p:spPr>
        <p:txBody>
          <a:bodyPr>
            <a:normAutofit/>
          </a:bodyPr>
          <a:lstStyle/>
          <a:p>
            <a:r>
              <a:rPr lang="en-US" sz="4400" dirty="0" smtClean="0">
                <a:solidFill>
                  <a:schemeClr val="tx1"/>
                </a:solidFill>
                <a:latin typeface="Calibri" panose="020F0502020204030204" pitchFamily="34" charset="0"/>
              </a:rPr>
              <a:t>H2o Architecture</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85800" y="1600199"/>
            <a:ext cx="7620000" cy="4373563"/>
          </a:xfrm>
          <a:prstGeom prst="rect">
            <a:avLst/>
          </a:prstGeom>
        </p:spPr>
      </p:pic>
    </p:spTree>
    <p:extLst>
      <p:ext uri="{BB962C8B-B14F-4D97-AF65-F5344CB8AC3E}">
        <p14:creationId xmlns:p14="http://schemas.microsoft.com/office/powerpoint/2010/main" val="20642031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80" y="304800"/>
            <a:ext cx="8450506" cy="639762"/>
          </a:xfrm>
        </p:spPr>
        <p:txBody>
          <a:bodyPr>
            <a:noAutofit/>
          </a:bodyPr>
          <a:lstStyle/>
          <a:p>
            <a:r>
              <a:rPr lang="en-US" sz="4400" dirty="0" smtClean="0">
                <a:solidFill>
                  <a:schemeClr val="tx1"/>
                </a:solidFill>
                <a:latin typeface="Calibri" panose="020F0502020204030204" pitchFamily="34" charset="0"/>
              </a:rPr>
              <a:t>H2o in R</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a:xfrm>
            <a:off x="533400" y="1143000"/>
            <a:ext cx="7620000" cy="4373563"/>
          </a:xfrm>
        </p:spPr>
        <p:txBody>
          <a:bodyPr>
            <a:normAutofit/>
          </a:bodyPr>
          <a:lstStyle/>
          <a:p>
            <a:r>
              <a:rPr lang="en-US" sz="1800" dirty="0" smtClean="0">
                <a:solidFill>
                  <a:schemeClr val="tx1"/>
                </a:solidFill>
                <a:latin typeface="Calibri" panose="020F0502020204030204" pitchFamily="34" charset="0"/>
              </a:rPr>
              <a:t>R </a:t>
            </a:r>
            <a:r>
              <a:rPr lang="en-US" sz="1800" dirty="0">
                <a:solidFill>
                  <a:schemeClr val="tx1"/>
                </a:solidFill>
                <a:latin typeface="Calibri" panose="020F0502020204030204" pitchFamily="34" charset="0"/>
              </a:rPr>
              <a:t>scripts can use the H2O R package </a:t>
            </a:r>
            <a:r>
              <a:rPr lang="en-US" sz="1800" b="1" dirty="0">
                <a:solidFill>
                  <a:schemeClr val="tx1"/>
                </a:solidFill>
                <a:latin typeface="Calibri" panose="020F0502020204030204" pitchFamily="34" charset="0"/>
              </a:rPr>
              <a:t>[‘library(h2o)’]</a:t>
            </a:r>
          </a:p>
        </p:txBody>
      </p:sp>
      <p:pic>
        <p:nvPicPr>
          <p:cNvPr id="5" name="Picture 4"/>
          <p:cNvPicPr>
            <a:picLocks noChangeAspect="1"/>
          </p:cNvPicPr>
          <p:nvPr/>
        </p:nvPicPr>
        <p:blipFill>
          <a:blip r:embed="rId2"/>
          <a:stretch>
            <a:fillRect/>
          </a:stretch>
        </p:blipFill>
        <p:spPr>
          <a:xfrm>
            <a:off x="487680" y="1676400"/>
            <a:ext cx="8221906" cy="4191000"/>
          </a:xfrm>
          <a:prstGeom prst="rect">
            <a:avLst/>
          </a:prstGeom>
        </p:spPr>
      </p:pic>
    </p:spTree>
    <p:extLst>
      <p:ext uri="{BB962C8B-B14F-4D97-AF65-F5344CB8AC3E}">
        <p14:creationId xmlns:p14="http://schemas.microsoft.com/office/powerpoint/2010/main" val="33953395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309" y="381000"/>
            <a:ext cx="7620000" cy="838200"/>
          </a:xfrm>
        </p:spPr>
        <p:txBody>
          <a:bodyPr>
            <a:normAutofit/>
          </a:bodyPr>
          <a:lstStyle/>
          <a:p>
            <a:r>
              <a:rPr lang="en-US" sz="4400" dirty="0" smtClean="0">
                <a:solidFill>
                  <a:schemeClr val="tx1"/>
                </a:solidFill>
                <a:latin typeface="Calibri" panose="020F0502020204030204" pitchFamily="34" charset="0"/>
              </a:rPr>
              <a:t>H2o in python</a:t>
            </a:r>
            <a:endParaRPr lang="en-US" sz="4400" dirty="0">
              <a:solidFill>
                <a:schemeClr val="tx1"/>
              </a:solidFill>
              <a:latin typeface="Calibri" panose="020F0502020204030204" pitchFamily="34" charset="0"/>
            </a:endParaRPr>
          </a:p>
        </p:txBody>
      </p:sp>
      <p:pic>
        <p:nvPicPr>
          <p:cNvPr id="4" name="Picture 3"/>
          <p:cNvPicPr>
            <a:picLocks noChangeAspect="1"/>
          </p:cNvPicPr>
          <p:nvPr/>
        </p:nvPicPr>
        <p:blipFill>
          <a:blip r:embed="rId2"/>
          <a:stretch>
            <a:fillRect/>
          </a:stretch>
        </p:blipFill>
        <p:spPr>
          <a:xfrm>
            <a:off x="542309" y="1828800"/>
            <a:ext cx="7906981" cy="3429000"/>
          </a:xfrm>
          <a:prstGeom prst="rect">
            <a:avLst/>
          </a:prstGeom>
        </p:spPr>
      </p:pic>
    </p:spTree>
    <p:extLst>
      <p:ext uri="{BB962C8B-B14F-4D97-AF65-F5344CB8AC3E}">
        <p14:creationId xmlns:p14="http://schemas.microsoft.com/office/powerpoint/2010/main" val="223636694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Custom 2">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4685DF"/>
      </a:hlink>
      <a:folHlink>
        <a:srgbClr val="9965C3"/>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BFFFB3EE-5BAA-4A7D-B8A0-FC61AB1B542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Mail merge made easy</Template>
  <TotalTime>1073</TotalTime>
  <Words>1206</Words>
  <Application>Microsoft Office PowerPoint</Application>
  <PresentationFormat>On-screen Show (4:3)</PresentationFormat>
  <Paragraphs>189</Paragraphs>
  <Slides>43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Segoe</vt:lpstr>
      <vt:lpstr>Segoe UI Light</vt:lpstr>
      <vt:lpstr>Wingdings</vt:lpstr>
      <vt:lpstr>Essential</vt:lpstr>
      <vt:lpstr>Introduction to ibm Watson and h2o.ai</vt:lpstr>
      <vt:lpstr>outline</vt:lpstr>
      <vt:lpstr>PowerPoint Presentation</vt:lpstr>
      <vt:lpstr>What is h2o</vt:lpstr>
      <vt:lpstr>System Requirements for H2o</vt:lpstr>
      <vt:lpstr>H2o products</vt:lpstr>
      <vt:lpstr>H2o Architecture</vt:lpstr>
      <vt:lpstr>H2o in R</vt:lpstr>
      <vt:lpstr>H2o in python</vt:lpstr>
      <vt:lpstr>H2o in tableau</vt:lpstr>
      <vt:lpstr>H2o Web ui flow</vt:lpstr>
      <vt:lpstr>H2o Web ui flow</vt:lpstr>
      <vt:lpstr>H2o Web ui flow</vt:lpstr>
      <vt:lpstr>H2o Web ui flow</vt:lpstr>
      <vt:lpstr>H2o Web ui flow</vt:lpstr>
      <vt:lpstr>H2o demo in r</vt:lpstr>
      <vt:lpstr>Predictive Modeling Landscape: General purpose algorithms (not to scale)</vt:lpstr>
      <vt:lpstr>HISTOGRAM </vt:lpstr>
      <vt:lpstr>Scatter PLOT</vt:lpstr>
      <vt:lpstr>IBM WATSON </vt:lpstr>
      <vt:lpstr>PowerPoint Presentation</vt:lpstr>
      <vt:lpstr>Tone Analyzer</vt:lpstr>
      <vt:lpstr>Tone Analyzer Basic Flow</vt:lpstr>
      <vt:lpstr>Tone Analyzer Service Use Case</vt:lpstr>
      <vt:lpstr>Deploying Example node.js application</vt:lpstr>
      <vt:lpstr>prerequisites </vt:lpstr>
      <vt:lpstr>PowerPoint Presentation</vt:lpstr>
      <vt:lpstr>PREREQUISITES</vt:lpstr>
      <vt:lpstr>PREREQUISITES</vt:lpstr>
      <vt:lpstr>Deploy and run the application in Bluemix</vt:lpstr>
      <vt:lpstr>Deploy and run the application in Bluemix</vt:lpstr>
      <vt:lpstr>Deploy and run the application in Bluemix</vt:lpstr>
      <vt:lpstr>Deploy and run the application in Bluemix</vt:lpstr>
      <vt:lpstr>Run the application locally</vt:lpstr>
      <vt:lpstr>Home Page after Building the Apps </vt:lpstr>
      <vt:lpstr>Demo Tone Analyzer</vt:lpstr>
      <vt:lpstr>Click on Analyze</vt:lpstr>
      <vt:lpstr>PowerPoint Presentation</vt:lpstr>
      <vt:lpstr>lANGUAGE translator</vt:lpstr>
      <vt:lpstr>PowerPoint Presentation</vt:lpstr>
      <vt:lpstr>PowerPoint Presentation</vt:lpstr>
      <vt:lpstr>APPLICATIONS</vt:lpstr>
      <vt:lpstr>CONS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Nikita Anand</dc:creator>
  <cp:keywords/>
  <cp:lastModifiedBy>Nikita Anand</cp:lastModifiedBy>
  <cp:revision>119</cp:revision>
  <dcterms:created xsi:type="dcterms:W3CDTF">2016-10-20T13:46:11Z</dcterms:created>
  <dcterms:modified xsi:type="dcterms:W3CDTF">2016-10-22T08:57:30Z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TC021295509991</vt:lpwstr>
  </property>
</Properties>
</file>